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76" r:id="rId5"/>
    <p:sldId id="260" r:id="rId6"/>
    <p:sldId id="261" r:id="rId7"/>
    <p:sldId id="262" r:id="rId8"/>
    <p:sldId id="263" r:id="rId9"/>
    <p:sldId id="264" r:id="rId10"/>
    <p:sldId id="265" r:id="rId11"/>
    <p:sldId id="266" r:id="rId12"/>
    <p:sldId id="267" r:id="rId13"/>
    <p:sldId id="268" r:id="rId14"/>
    <p:sldId id="269" r:id="rId15"/>
    <p:sldId id="272" r:id="rId16"/>
    <p:sldId id="277" r:id="rId17"/>
    <p:sldId id="275" r:id="rId18"/>
    <p:sldId id="271"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373" autoAdjust="0"/>
    <p:restoredTop sz="94660"/>
  </p:normalViewPr>
  <p:slideViewPr>
    <p:cSldViewPr snapToGrid="0">
      <p:cViewPr varScale="1">
        <p:scale>
          <a:sx n="50" d="100"/>
          <a:sy n="50" d="100"/>
        </p:scale>
        <p:origin x="38" y="63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8330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8/24/2020</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8/24/2020</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100756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healthministries.com/sites/healthministries.com/files/Bulletin%20Insert%20COVID-19%20TEMPLATE.pdf" TargetMode="External"/><Relationship Id="rId3" Type="http://schemas.openxmlformats.org/officeDocument/2006/relationships/hyperlink" Target="https://healthministries.com/coronavirus#14" TargetMode="External"/><Relationship Id="rId7" Type="http://schemas.openxmlformats.org/officeDocument/2006/relationships/hyperlink" Target="https://www.psychologytoday.com/us/blog/hope-resilience/202003/how-stay-emotionally-healthy-during-the-coronavirus-outbrea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wheaton.edu/academics/academic-centers/humanitarian-disaster-institute/covid-19/" TargetMode="External"/><Relationship Id="rId5" Type="http://schemas.openxmlformats.org/officeDocument/2006/relationships/hyperlink" Target="https://www.pcrm.org/news/blog/foods-boost-immune-system" TargetMode="External"/><Relationship Id="rId4" Type="http://schemas.openxmlformats.org/officeDocument/2006/relationships/hyperlink" Target="https://www.adventistreview.org/covid-19-updat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inisterial.adventist.org/spouses/about/contact"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ictionary.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3403" y="2661464"/>
            <a:ext cx="6105194" cy="1535072"/>
          </a:xfrm>
        </p:spPr>
        <p:txBody>
          <a:bodyPr>
            <a:normAutofit fontScale="90000"/>
          </a:bodyPr>
          <a:lstStyle/>
          <a:p>
            <a:r>
              <a:rPr lang="en-US" sz="5600" dirty="0">
                <a:solidFill>
                  <a:srgbClr val="FFFFFF"/>
                </a:solidFill>
              </a:rPr>
              <a:t>Tips for Coping </a:t>
            </a:r>
            <a:br>
              <a:rPr lang="en-US" sz="5600" dirty="0">
                <a:solidFill>
                  <a:srgbClr val="FFFFFF"/>
                </a:solidFill>
              </a:rPr>
            </a:br>
            <a:r>
              <a:rPr lang="en-US" sz="5600" dirty="0">
                <a:solidFill>
                  <a:srgbClr val="FFFFFF"/>
                </a:solidFill>
              </a:rPr>
              <a:t>During Times of Crisis</a:t>
            </a:r>
          </a:p>
        </p:txBody>
      </p:sp>
    </p:spTree>
    <p:extLst>
      <p:ext uri="{BB962C8B-B14F-4D97-AF65-F5344CB8AC3E}">
        <p14:creationId xmlns:p14="http://schemas.microsoft.com/office/powerpoint/2010/main" val="3844501977"/>
      </p:ext>
    </p:extLst>
  </p:cSld>
  <p:clrMapOvr>
    <a:masterClrMapping/>
  </p:clrMapOvr>
  <mc:AlternateContent xmlns:mc="http://schemas.openxmlformats.org/markup-compatibility/2006" xmlns:p14="http://schemas.microsoft.com/office/powerpoint/2010/main">
    <mc:Choice Requires="p14">
      <p:transition spd="slow" p14:dur="2000" advTm="7791"/>
    </mc:Choice>
    <mc:Fallback xmlns="">
      <p:transition spd="slow" advTm="77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Here are Some Tips to Thrive in Challenging Situations</a:t>
            </a:r>
          </a:p>
        </p:txBody>
      </p:sp>
      <p:sp>
        <p:nvSpPr>
          <p:cNvPr id="3" name="Content Placeholder 2"/>
          <p:cNvSpPr>
            <a:spLocks noGrp="1"/>
          </p:cNvSpPr>
          <p:nvPr>
            <p:ph idx="1"/>
          </p:nvPr>
        </p:nvSpPr>
        <p:spPr>
          <a:xfrm>
            <a:off x="5536149" y="681318"/>
            <a:ext cx="6320573" cy="5827058"/>
          </a:xfrm>
        </p:spPr>
        <p:txBody>
          <a:bodyPr anchor="ctr">
            <a:normAutofit/>
          </a:bodyPr>
          <a:lstStyle/>
          <a:p>
            <a:pPr marL="457200" lvl="1" indent="0">
              <a:buNone/>
            </a:pPr>
            <a:r>
              <a:rPr lang="en-US" sz="2100" dirty="0"/>
              <a:t>These tips for thriving in the middle of a global crisis come from Torben </a:t>
            </a:r>
            <a:r>
              <a:rPr lang="en-US" sz="2100" dirty="0" err="1"/>
              <a:t>Bergland</a:t>
            </a:r>
            <a:r>
              <a:rPr lang="en-US" sz="2100" dirty="0"/>
              <a:t>, a medical doctor and psychiatrist. </a:t>
            </a:r>
            <a:r>
              <a:rPr lang="en-US" sz="2100" dirty="0" err="1"/>
              <a:t>Bergland</a:t>
            </a:r>
            <a:r>
              <a:rPr lang="en-US" sz="2100" dirty="0"/>
              <a:t> also functions as the associate director for Health Ministries at the General Conference of Seventh-day Adventists.</a:t>
            </a:r>
          </a:p>
          <a:p>
            <a:pPr marL="457200" lvl="1" indent="0">
              <a:buNone/>
            </a:pPr>
            <a:endParaRPr lang="en-US" sz="2100" dirty="0"/>
          </a:p>
          <a:p>
            <a:pPr lvl="1"/>
            <a:r>
              <a:rPr lang="en-US" sz="2100" b="1" dirty="0">
                <a:solidFill>
                  <a:schemeClr val="accent2"/>
                </a:solidFill>
              </a:rPr>
              <a:t>Love more. </a:t>
            </a:r>
            <a:r>
              <a:rPr lang="en-US" sz="2100" dirty="0"/>
              <a:t>Despite the social distancing, stay socially connected. For your own sake and for the sake of others. By caring for others, you yourself will be helped. </a:t>
            </a:r>
          </a:p>
          <a:p>
            <a:pPr marL="457200" lvl="1" indent="0">
              <a:buNone/>
            </a:pPr>
            <a:endParaRPr lang="en-US" sz="2100" dirty="0"/>
          </a:p>
          <a:p>
            <a:pPr lvl="1"/>
            <a:r>
              <a:rPr lang="en-US" sz="2100" b="1" dirty="0">
                <a:solidFill>
                  <a:schemeClr val="accent2"/>
                </a:solidFill>
              </a:rPr>
              <a:t>Talk better. </a:t>
            </a:r>
            <a:r>
              <a:rPr lang="en-US" sz="2100" dirty="0"/>
              <a:t>Have good conversations every day with people who mean something to you. If you are alone, do it through phone or internet. If you are together with someone, set aside quality time for face to face and eye to eye conversations. And, remember, talk with God. Maybe it's time for some of those deeper conversations? </a:t>
            </a:r>
          </a:p>
          <a:p>
            <a:pPr lvl="1"/>
            <a:endParaRPr lang="en-US" sz="2100" dirty="0"/>
          </a:p>
          <a:p>
            <a:endParaRPr sz="2400" dirty="0">
              <a:solidFill>
                <a:srgbClr val="000000"/>
              </a:solidFill>
            </a:endParaRPr>
          </a:p>
        </p:txBody>
      </p:sp>
    </p:spTree>
    <p:extLst>
      <p:ext uri="{BB962C8B-B14F-4D97-AF65-F5344CB8AC3E}">
        <p14:creationId xmlns:p14="http://schemas.microsoft.com/office/powerpoint/2010/main" val="694243703"/>
      </p:ext>
    </p:extLst>
  </p:cSld>
  <p:clrMapOvr>
    <a:masterClrMapping/>
  </p:clrMapOvr>
  <mc:AlternateContent xmlns:mc="http://schemas.openxmlformats.org/markup-compatibility/2006" xmlns:p14="http://schemas.microsoft.com/office/powerpoint/2010/main">
    <mc:Choice Requires="p14">
      <p:transition spd="slow" p14:dur="2000" advTm="60926"/>
    </mc:Choice>
    <mc:Fallback xmlns="">
      <p:transition spd="slow" advTm="6092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Tips to Thrive in Challenging Situations</a:t>
            </a:r>
          </a:p>
        </p:txBody>
      </p:sp>
      <p:sp>
        <p:nvSpPr>
          <p:cNvPr id="3" name="Content Placeholder 2"/>
          <p:cNvSpPr>
            <a:spLocks noGrp="1"/>
          </p:cNvSpPr>
          <p:nvPr>
            <p:ph idx="1"/>
          </p:nvPr>
        </p:nvSpPr>
        <p:spPr>
          <a:xfrm>
            <a:off x="5536149" y="681318"/>
            <a:ext cx="6320573" cy="5827058"/>
          </a:xfrm>
        </p:spPr>
        <p:txBody>
          <a:bodyPr anchor="ctr">
            <a:normAutofit/>
          </a:bodyPr>
          <a:lstStyle/>
          <a:p>
            <a:pPr marL="457200" lvl="1" indent="0">
              <a:buNone/>
            </a:pPr>
            <a:endParaRPr lang="en-US" sz="2100" dirty="0"/>
          </a:p>
          <a:p>
            <a:pPr lvl="1"/>
            <a:r>
              <a:rPr lang="en-US" sz="2100" b="1" dirty="0">
                <a:solidFill>
                  <a:schemeClr val="accent2"/>
                </a:solidFill>
              </a:rPr>
              <a:t>Make it nicer around you</a:t>
            </a:r>
            <a:r>
              <a:rPr lang="en-US" sz="2100" dirty="0"/>
              <a:t>. Don't only wash your hands. Wash your face, your hair, your body, your clothes, your dishes, your floors. Maintaining the exterior things will make you feel better on the inside. </a:t>
            </a:r>
          </a:p>
          <a:p>
            <a:pPr marL="457200" lvl="1" indent="0">
              <a:buNone/>
            </a:pPr>
            <a:endParaRPr lang="en-US" sz="2100" dirty="0"/>
          </a:p>
          <a:p>
            <a:pPr lvl="1"/>
            <a:r>
              <a:rPr lang="en-US" sz="2100" b="1" dirty="0">
                <a:solidFill>
                  <a:schemeClr val="accent2"/>
                </a:solidFill>
              </a:rPr>
              <a:t>Move more. </a:t>
            </a:r>
            <a:r>
              <a:rPr lang="en-US" sz="2100" dirty="0"/>
              <a:t>If you can get outside, get outside every day and move for least 30 minutes. If you cannot go outside, get up and walk every hour, and do some indoor exercise. If you lack inspiration for indoor exercise, there are plenty of guided workouts online and on apps. </a:t>
            </a:r>
          </a:p>
          <a:p>
            <a:pPr lvl="1"/>
            <a:endParaRPr lang="en-US" sz="2100" dirty="0"/>
          </a:p>
          <a:p>
            <a:pPr lvl="1"/>
            <a:r>
              <a:rPr lang="en-US" sz="2100" b="1" dirty="0">
                <a:solidFill>
                  <a:schemeClr val="accent2"/>
                </a:solidFill>
              </a:rPr>
              <a:t>Let the sun warm you</a:t>
            </a:r>
            <a:r>
              <a:rPr lang="en-US" sz="2100" dirty="0"/>
              <a:t>. The sun not only brightens the sky, but it also brightens the mind. Enjoy some daylight every day if you can, even if the most you can do is sit by your window.</a:t>
            </a:r>
          </a:p>
          <a:p>
            <a:pPr lvl="1"/>
            <a:endParaRPr lang="en-US" sz="2100" dirty="0"/>
          </a:p>
          <a:p>
            <a:endParaRPr sz="2400" dirty="0">
              <a:solidFill>
                <a:srgbClr val="000000"/>
              </a:solidFill>
            </a:endParaRPr>
          </a:p>
        </p:txBody>
      </p:sp>
    </p:spTree>
    <p:extLst>
      <p:ext uri="{BB962C8B-B14F-4D97-AF65-F5344CB8AC3E}">
        <p14:creationId xmlns:p14="http://schemas.microsoft.com/office/powerpoint/2010/main" val="2084717842"/>
      </p:ext>
    </p:extLst>
  </p:cSld>
  <p:clrMapOvr>
    <a:masterClrMapping/>
  </p:clrMapOvr>
  <mc:AlternateContent xmlns:mc="http://schemas.openxmlformats.org/markup-compatibility/2006" xmlns:p14="http://schemas.microsoft.com/office/powerpoint/2010/main">
    <mc:Choice Requires="p14">
      <p:transition spd="slow" p14:dur="2000" advTm="48806"/>
    </mc:Choice>
    <mc:Fallback xmlns="">
      <p:transition spd="slow" advTm="488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Tips to Thrive in Challenging Situations</a:t>
            </a:r>
          </a:p>
        </p:txBody>
      </p:sp>
      <p:sp>
        <p:nvSpPr>
          <p:cNvPr id="3" name="Content Placeholder 2"/>
          <p:cNvSpPr>
            <a:spLocks noGrp="1"/>
          </p:cNvSpPr>
          <p:nvPr>
            <p:ph idx="1"/>
          </p:nvPr>
        </p:nvSpPr>
        <p:spPr>
          <a:xfrm>
            <a:off x="5536149" y="681318"/>
            <a:ext cx="6320573" cy="5827058"/>
          </a:xfrm>
        </p:spPr>
        <p:txBody>
          <a:bodyPr anchor="ctr">
            <a:normAutofit/>
          </a:bodyPr>
          <a:lstStyle/>
          <a:p>
            <a:pPr marL="457200" lvl="1" indent="0">
              <a:buNone/>
            </a:pPr>
            <a:endParaRPr lang="en-US" sz="2100" dirty="0"/>
          </a:p>
          <a:p>
            <a:pPr lvl="1"/>
            <a:r>
              <a:rPr lang="en-US" sz="2100" b="1" dirty="0">
                <a:solidFill>
                  <a:schemeClr val="accent2"/>
                </a:solidFill>
              </a:rPr>
              <a:t>Eat better. </a:t>
            </a:r>
            <a:r>
              <a:rPr lang="en-US" sz="2100" dirty="0"/>
              <a:t>Take time to eat well. Who says you cannot cook a feast every day? Enjoy 2-3 meals a day, preferably together with someone. Don't snack continuously. Dust off those cookbooks and try out some new recipes. Eat plenty of fresh vegetables, fruits, and other wholefoods.</a:t>
            </a:r>
          </a:p>
          <a:p>
            <a:pPr marL="457200" lvl="1" indent="0">
              <a:buNone/>
            </a:pPr>
            <a:endParaRPr lang="en-US" sz="2100" b="1" dirty="0">
              <a:solidFill>
                <a:schemeClr val="accent2"/>
              </a:solidFill>
            </a:endParaRPr>
          </a:p>
          <a:p>
            <a:pPr lvl="1"/>
            <a:r>
              <a:rPr lang="en-US" sz="2100" b="1" dirty="0">
                <a:solidFill>
                  <a:schemeClr val="accent2"/>
                </a:solidFill>
              </a:rPr>
              <a:t>Sleep enough. </a:t>
            </a:r>
            <a:r>
              <a:rPr lang="en-US" sz="2100" dirty="0"/>
              <a:t>Go to bed so early that you will wake up refreshed in the morning. If you feel like napping, only do it once before late afternoon and no more than 30 minutes.</a:t>
            </a:r>
          </a:p>
          <a:p>
            <a:pPr marL="457200" lvl="1" indent="0">
              <a:buNone/>
            </a:pPr>
            <a:endParaRPr lang="en-US" sz="2100" b="1" dirty="0">
              <a:solidFill>
                <a:schemeClr val="accent2"/>
              </a:solidFill>
            </a:endParaRPr>
          </a:p>
          <a:p>
            <a:pPr lvl="1"/>
            <a:r>
              <a:rPr lang="en-US" sz="2100" b="1" dirty="0">
                <a:solidFill>
                  <a:schemeClr val="accent2"/>
                </a:solidFill>
              </a:rPr>
              <a:t>Laugh frequently. </a:t>
            </a:r>
            <a:r>
              <a:rPr lang="en-US" sz="2100" dirty="0"/>
              <a:t>Humor is a good way to buffer pain and release tension. It is an adult way of being playful. Look for what may be funny and enjoy it with someone. </a:t>
            </a:r>
          </a:p>
          <a:p>
            <a:pPr lvl="1"/>
            <a:endParaRPr lang="en-US" sz="2100" dirty="0"/>
          </a:p>
          <a:p>
            <a:endParaRPr sz="2400" dirty="0">
              <a:solidFill>
                <a:srgbClr val="000000"/>
              </a:solidFill>
            </a:endParaRPr>
          </a:p>
        </p:txBody>
      </p:sp>
    </p:spTree>
    <p:extLst>
      <p:ext uri="{BB962C8B-B14F-4D97-AF65-F5344CB8AC3E}">
        <p14:creationId xmlns:p14="http://schemas.microsoft.com/office/powerpoint/2010/main" val="3239210832"/>
      </p:ext>
    </p:extLst>
  </p:cSld>
  <p:clrMapOvr>
    <a:masterClrMapping/>
  </p:clrMapOvr>
  <mc:AlternateContent xmlns:mc="http://schemas.openxmlformats.org/markup-compatibility/2006" xmlns:p14="http://schemas.microsoft.com/office/powerpoint/2010/main">
    <mc:Choice Requires="p14">
      <p:transition spd="slow" p14:dur="2000" advTm="47116"/>
    </mc:Choice>
    <mc:Fallback xmlns="">
      <p:transition spd="slow" advTm="471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Tips to Thrive in Challenging Situations</a:t>
            </a:r>
          </a:p>
        </p:txBody>
      </p:sp>
      <p:sp>
        <p:nvSpPr>
          <p:cNvPr id="3" name="Content Placeholder 2"/>
          <p:cNvSpPr>
            <a:spLocks noGrp="1"/>
          </p:cNvSpPr>
          <p:nvPr>
            <p:ph idx="1"/>
          </p:nvPr>
        </p:nvSpPr>
        <p:spPr>
          <a:xfrm>
            <a:off x="5536149" y="681318"/>
            <a:ext cx="6320573" cy="5827058"/>
          </a:xfrm>
        </p:spPr>
        <p:txBody>
          <a:bodyPr anchor="ctr">
            <a:normAutofit/>
          </a:bodyPr>
          <a:lstStyle/>
          <a:p>
            <a:pPr marL="457200" lvl="1" indent="0">
              <a:buNone/>
            </a:pPr>
            <a:endParaRPr lang="en-US" sz="2100" dirty="0"/>
          </a:p>
          <a:p>
            <a:pPr lvl="1"/>
            <a:r>
              <a:rPr lang="en-US" sz="2100" b="1" dirty="0">
                <a:solidFill>
                  <a:schemeClr val="accent2"/>
                </a:solidFill>
              </a:rPr>
              <a:t>Cry when needed</a:t>
            </a:r>
            <a:r>
              <a:rPr lang="en-US" sz="2100" dirty="0">
                <a:solidFill>
                  <a:schemeClr val="accent2"/>
                </a:solidFill>
              </a:rPr>
              <a:t>. </a:t>
            </a:r>
            <a:r>
              <a:rPr lang="en-US" sz="2100" dirty="0"/>
              <a:t>Crying is also a good way to release tension and communicate to others that you are suffering. We don't blame babies for crying when they need someone to care and provide for them. We shouldn't blame adults either. Be compassionate with yourself and others whenever there are tears. Be compassionate always. </a:t>
            </a:r>
          </a:p>
          <a:p>
            <a:pPr marL="457200" lvl="1" indent="0">
              <a:buNone/>
            </a:pPr>
            <a:endParaRPr lang="en-US" sz="2100" dirty="0"/>
          </a:p>
          <a:p>
            <a:pPr lvl="1"/>
            <a:r>
              <a:rPr lang="en-US" sz="2100" b="1" dirty="0">
                <a:solidFill>
                  <a:schemeClr val="accent2"/>
                </a:solidFill>
              </a:rPr>
              <a:t>Don't binge</a:t>
            </a:r>
            <a:r>
              <a:rPr lang="en-US" sz="2100" dirty="0">
                <a:solidFill>
                  <a:schemeClr val="accent2"/>
                </a:solidFill>
              </a:rPr>
              <a:t>. </a:t>
            </a:r>
            <a:r>
              <a:rPr lang="en-US" sz="2100" dirty="0"/>
              <a:t>Don't binge on Netflix. Don't binge on work. Don't binge on news. Don't binge on food. Don't binge on anger or frustrations. Just don't binge.</a:t>
            </a:r>
          </a:p>
          <a:p>
            <a:pPr lvl="1"/>
            <a:endParaRPr lang="en-US" sz="2100" dirty="0"/>
          </a:p>
          <a:p>
            <a:endParaRPr sz="2400" dirty="0">
              <a:solidFill>
                <a:srgbClr val="000000"/>
              </a:solidFill>
            </a:endParaRPr>
          </a:p>
        </p:txBody>
      </p:sp>
    </p:spTree>
    <p:extLst>
      <p:ext uri="{BB962C8B-B14F-4D97-AF65-F5344CB8AC3E}">
        <p14:creationId xmlns:p14="http://schemas.microsoft.com/office/powerpoint/2010/main" val="2203540474"/>
      </p:ext>
    </p:extLst>
  </p:cSld>
  <p:clrMapOvr>
    <a:masterClrMapping/>
  </p:clrMapOvr>
  <mc:AlternateContent xmlns:mc="http://schemas.openxmlformats.org/markup-compatibility/2006" xmlns:p14="http://schemas.microsoft.com/office/powerpoint/2010/main">
    <mc:Choice Requires="p14">
      <p:transition spd="slow" p14:dur="2000" advTm="41139"/>
    </mc:Choice>
    <mc:Fallback xmlns="">
      <p:transition spd="slow" advTm="411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Pay Attention to Your Body and Emotions</a:t>
            </a:r>
          </a:p>
        </p:txBody>
      </p:sp>
      <p:sp>
        <p:nvSpPr>
          <p:cNvPr id="3" name="Content Placeholder 2"/>
          <p:cNvSpPr>
            <a:spLocks noGrp="1"/>
          </p:cNvSpPr>
          <p:nvPr>
            <p:ph idx="1"/>
          </p:nvPr>
        </p:nvSpPr>
        <p:spPr>
          <a:xfrm>
            <a:off x="5766085" y="645459"/>
            <a:ext cx="6320573" cy="5827058"/>
          </a:xfrm>
        </p:spPr>
        <p:txBody>
          <a:bodyPr anchor="ctr">
            <a:normAutofit lnSpcReduction="10000"/>
          </a:bodyPr>
          <a:lstStyle/>
          <a:p>
            <a:pPr marL="457200" lvl="1" indent="0">
              <a:buNone/>
            </a:pPr>
            <a:endParaRPr lang="en-US" sz="2100" dirty="0"/>
          </a:p>
          <a:p>
            <a:pPr marL="0" indent="0">
              <a:buNone/>
            </a:pPr>
            <a:r>
              <a:rPr lang="en-US" sz="2300" dirty="0"/>
              <a:t>“It’s natural to experience stress and anxiety in the face of a threat we cannot control. Because every person reacts differently, notice what your body and emotions are telling you: </a:t>
            </a:r>
          </a:p>
          <a:p>
            <a:pPr lvl="0"/>
            <a:r>
              <a:rPr lang="en-US" sz="2300" dirty="0"/>
              <a:t>Listen to your emotions, noticing any anxiety, sadness, anger, or detachment; </a:t>
            </a:r>
          </a:p>
          <a:p>
            <a:pPr lvl="0"/>
            <a:r>
              <a:rPr lang="en-US" sz="2300" dirty="0"/>
              <a:t>Listen to your body, noticing any change in appetite, new aches and pains, or feeling particularly hot or cool; and, </a:t>
            </a:r>
          </a:p>
          <a:p>
            <a:pPr lvl="0"/>
            <a:r>
              <a:rPr lang="en-US" sz="2300" dirty="0"/>
              <a:t>When you notice troubling symptoms, pause to care for your body and mind. If you become unable to manage or function well, seek the assistance of a professional.”</a:t>
            </a:r>
          </a:p>
          <a:p>
            <a:pPr lvl="0"/>
            <a:endParaRPr lang="en-US" sz="2300" dirty="0"/>
          </a:p>
          <a:p>
            <a:pPr marL="0" lvl="0" indent="0">
              <a:buNone/>
            </a:pPr>
            <a:r>
              <a:rPr lang="en-US" sz="1200" dirty="0"/>
              <a:t>https://</a:t>
            </a:r>
            <a:r>
              <a:rPr lang="en-US" sz="1200" dirty="0" err="1"/>
              <a:t>healthministries.com</a:t>
            </a:r>
            <a:r>
              <a:rPr lang="en-US" sz="1200" dirty="0"/>
              <a:t>/sites/</a:t>
            </a:r>
            <a:r>
              <a:rPr lang="en-US" sz="1200" dirty="0" err="1"/>
              <a:t>healthministries.com</a:t>
            </a:r>
            <a:r>
              <a:rPr lang="en-US" sz="1200" dirty="0"/>
              <a:t>/files/Preparing-Your-Church-for-</a:t>
            </a:r>
            <a:r>
              <a:rPr lang="en-US" sz="1200" dirty="0" err="1"/>
              <a:t>Coronavirus.pdf</a:t>
            </a:r>
            <a:endParaRPr lang="en-US" sz="1200" dirty="0"/>
          </a:p>
          <a:p>
            <a:endParaRPr sz="2400" dirty="0">
              <a:solidFill>
                <a:srgbClr val="000000"/>
              </a:solidFill>
            </a:endParaRPr>
          </a:p>
        </p:txBody>
      </p:sp>
    </p:spTree>
    <p:extLst>
      <p:ext uri="{BB962C8B-B14F-4D97-AF65-F5344CB8AC3E}">
        <p14:creationId xmlns:p14="http://schemas.microsoft.com/office/powerpoint/2010/main" val="1111639997"/>
      </p:ext>
    </p:extLst>
  </p:cSld>
  <p:clrMapOvr>
    <a:masterClrMapping/>
  </p:clrMapOvr>
  <mc:AlternateContent xmlns:mc="http://schemas.openxmlformats.org/markup-compatibility/2006" xmlns:p14="http://schemas.microsoft.com/office/powerpoint/2010/main">
    <mc:Choice Requires="p14">
      <p:transition spd="slow" p14:dur="2000" advTm="40735"/>
    </mc:Choice>
    <mc:Fallback xmlns="">
      <p:transition spd="slow" advTm="4073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21" name="Picture 2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2" name="Oval 2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448056"/>
            <a:ext cx="9833548" cy="1066802"/>
          </a:xfrm>
        </p:spPr>
        <p:txBody>
          <a:bodyPr>
            <a:normAutofit/>
          </a:bodyPr>
          <a:lstStyle/>
          <a:p>
            <a:r>
              <a:rPr lang="en-US" sz="4000" b="1" dirty="0">
                <a:solidFill>
                  <a:schemeClr val="accent2"/>
                </a:solidFill>
              </a:rPr>
              <a:t>Above All Else…</a:t>
            </a:r>
          </a:p>
        </p:txBody>
      </p:sp>
      <p:sp>
        <p:nvSpPr>
          <p:cNvPr id="3" name="Content Placeholder 2"/>
          <p:cNvSpPr>
            <a:spLocks noGrp="1"/>
          </p:cNvSpPr>
          <p:nvPr>
            <p:ph idx="1"/>
          </p:nvPr>
        </p:nvSpPr>
        <p:spPr>
          <a:xfrm>
            <a:off x="735496" y="2843886"/>
            <a:ext cx="10694503" cy="3151014"/>
          </a:xfrm>
        </p:spPr>
        <p:txBody>
          <a:bodyPr anchor="ctr">
            <a:normAutofit/>
          </a:bodyPr>
          <a:lstStyle/>
          <a:p>
            <a:pPr marL="457200" lvl="1" indent="0">
              <a:buNone/>
            </a:pPr>
            <a:r>
              <a:rPr lang="en-US" dirty="0">
                <a:solidFill>
                  <a:srgbClr val="FFFFFF"/>
                </a:solidFill>
              </a:rPr>
              <a:t>“Keep your wants, your joys, your sorrows, </a:t>
            </a:r>
            <a:r>
              <a:rPr lang="en-US" dirty="0">
                <a:solidFill>
                  <a:schemeClr val="accent2"/>
                </a:solidFill>
              </a:rPr>
              <a:t>your cares</a:t>
            </a:r>
            <a:r>
              <a:rPr lang="en-US" dirty="0">
                <a:solidFill>
                  <a:srgbClr val="FFFFFF"/>
                </a:solidFill>
              </a:rPr>
              <a:t>, and </a:t>
            </a:r>
            <a:r>
              <a:rPr lang="en-US" dirty="0">
                <a:solidFill>
                  <a:schemeClr val="accent2"/>
                </a:solidFill>
              </a:rPr>
              <a:t>your fears </a:t>
            </a:r>
            <a:r>
              <a:rPr lang="en-US" dirty="0">
                <a:solidFill>
                  <a:srgbClr val="FFFFFF"/>
                </a:solidFill>
              </a:rPr>
              <a:t>before God. You cannot burden Him; you cannot weary Him. He who numbers the hairs of your head is not indifferent to the wants of His children. “The Lord is very pitiful, and of tender mercy.” James 5:11. His heart of love is touched by our sorrows and even by our utterances of them. Take to Him everything that perplexes the mind. Nothing is too great for Him to bear, for He holds up worlds, He rules over all the affairs of the universe. </a:t>
            </a:r>
            <a:r>
              <a:rPr lang="en-US" dirty="0">
                <a:solidFill>
                  <a:schemeClr val="accent2"/>
                </a:solidFill>
              </a:rPr>
              <a:t>Nothing that in any way concerns our peace is too small for Him to notice</a:t>
            </a:r>
            <a:r>
              <a:rPr lang="en-US" dirty="0">
                <a:solidFill>
                  <a:srgbClr val="FFFFFF"/>
                </a:solidFill>
              </a:rPr>
              <a:t>...” (A Call to Stand Apart, p. 27).</a:t>
            </a:r>
          </a:p>
        </p:txBody>
      </p:sp>
    </p:spTree>
    <p:extLst>
      <p:ext uri="{BB962C8B-B14F-4D97-AF65-F5344CB8AC3E}">
        <p14:creationId xmlns:p14="http://schemas.microsoft.com/office/powerpoint/2010/main" val="25359179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2388"/>
    </mc:Choice>
    <mc:Fallback xmlns="">
      <p:transition spd="slow" advTm="5238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21" name="Picture 2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2" name="Oval 2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448056"/>
            <a:ext cx="9833548" cy="1066802"/>
          </a:xfrm>
        </p:spPr>
        <p:txBody>
          <a:bodyPr>
            <a:normAutofit/>
          </a:bodyPr>
          <a:lstStyle/>
          <a:p>
            <a:pPr algn="ctr"/>
            <a:r>
              <a:rPr lang="en-US" sz="4000" b="1" dirty="0">
                <a:solidFill>
                  <a:schemeClr val="accent2"/>
                </a:solidFill>
              </a:rPr>
              <a:t>Resources for You</a:t>
            </a:r>
          </a:p>
        </p:txBody>
      </p:sp>
      <p:sp>
        <p:nvSpPr>
          <p:cNvPr id="3" name="Content Placeholder 2"/>
          <p:cNvSpPr>
            <a:spLocks noGrp="1"/>
          </p:cNvSpPr>
          <p:nvPr>
            <p:ph idx="1"/>
          </p:nvPr>
        </p:nvSpPr>
        <p:spPr>
          <a:xfrm>
            <a:off x="977590" y="2584820"/>
            <a:ext cx="10236819" cy="3049325"/>
          </a:xfrm>
        </p:spPr>
        <p:txBody>
          <a:bodyPr anchor="ctr">
            <a:normAutofit/>
          </a:bodyPr>
          <a:lstStyle/>
          <a:p>
            <a:pPr marL="457200" lvl="1" indent="0">
              <a:buNone/>
            </a:pPr>
            <a:r>
              <a:rPr lang="en-US" sz="2800" dirty="0">
                <a:solidFill>
                  <a:srgbClr val="FFFFFF"/>
                </a:solidFill>
              </a:rPr>
              <a:t>We hope the following resources will be helpful for you. We are all in this together! Encourage and strengthen each other with personal testimonies of ways that you have found to cope and spread encouragement to others. </a:t>
            </a:r>
          </a:p>
        </p:txBody>
      </p:sp>
    </p:spTree>
    <p:extLst>
      <p:ext uri="{BB962C8B-B14F-4D97-AF65-F5344CB8AC3E}">
        <p14:creationId xmlns:p14="http://schemas.microsoft.com/office/powerpoint/2010/main" val="1607349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2388"/>
    </mc:Choice>
    <mc:Fallback xmlns="">
      <p:transition spd="slow" advTm="523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Special Issue of </a:t>
            </a:r>
            <a:r>
              <a:rPr lang="en-US" sz="4000" i="1" dirty="0">
                <a:solidFill>
                  <a:srgbClr val="FFFFFF"/>
                </a:solidFill>
              </a:rPr>
              <a:t>The Journal </a:t>
            </a:r>
            <a:endParaRPr lang="en-US" sz="2800" i="1" dirty="0">
              <a:solidFill>
                <a:srgbClr val="FFFFFF"/>
              </a:solidFill>
            </a:endParaRPr>
          </a:p>
        </p:txBody>
      </p:sp>
      <p:sp>
        <p:nvSpPr>
          <p:cNvPr id="3" name="Content Placeholder 2"/>
          <p:cNvSpPr>
            <a:spLocks noGrp="1"/>
          </p:cNvSpPr>
          <p:nvPr>
            <p:ph type="body" idx="1"/>
          </p:nvPr>
        </p:nvSpPr>
        <p:spPr>
          <a:xfrm>
            <a:off x="5198957" y="2978923"/>
            <a:ext cx="5813817" cy="3175259"/>
          </a:xfrm>
        </p:spPr>
        <p:txBody>
          <a:bodyPr numCol="1">
            <a:noAutofit/>
          </a:bodyPr>
          <a:lstStyle/>
          <a:p>
            <a:pPr marL="0" indent="0">
              <a:buNone/>
            </a:pPr>
            <a:r>
              <a:rPr lang="en-US" sz="2400" dirty="0">
                <a:solidFill>
                  <a:srgbClr val="000000"/>
                </a:solidFill>
              </a:rPr>
              <a:t>A special issue of </a:t>
            </a:r>
            <a:r>
              <a:rPr lang="en-US" sz="2400" i="1" dirty="0">
                <a:solidFill>
                  <a:srgbClr val="000000"/>
                </a:solidFill>
              </a:rPr>
              <a:t>The Journal </a:t>
            </a:r>
            <a:r>
              <a:rPr lang="en-US" sz="2400" dirty="0">
                <a:solidFill>
                  <a:srgbClr val="000000"/>
                </a:solidFill>
              </a:rPr>
              <a:t>focuses on finding peace, especially in stressful situations. If you haven’t received your copy, you can read it online, and even download a copy, at </a:t>
            </a:r>
            <a:r>
              <a:rPr lang="en-US" sz="2400" dirty="0" err="1">
                <a:solidFill>
                  <a:srgbClr val="000000"/>
                </a:solidFill>
              </a:rPr>
              <a:t>ministerial.adventist.org</a:t>
            </a:r>
            <a:r>
              <a:rPr lang="en-US" sz="2400" dirty="0">
                <a:solidFill>
                  <a:srgbClr val="000000"/>
                </a:solidFill>
              </a:rPr>
              <a:t>. Click on the link for Pastoral Families, then the link for Ministerial Spouses. Under </a:t>
            </a:r>
            <a:r>
              <a:rPr lang="en-US" sz="2400" i="1" dirty="0">
                <a:solidFill>
                  <a:srgbClr val="000000"/>
                </a:solidFill>
              </a:rPr>
              <a:t>The Journal</a:t>
            </a:r>
            <a:r>
              <a:rPr lang="en-US" sz="2400" dirty="0">
                <a:solidFill>
                  <a:srgbClr val="000000"/>
                </a:solidFill>
              </a:rPr>
              <a:t>, you can read all of the archived issues. This is the first issue for 2020. </a:t>
            </a:r>
          </a:p>
        </p:txBody>
      </p:sp>
      <p:pic>
        <p:nvPicPr>
          <p:cNvPr id="5" name="Picture 4">
            <a:extLst>
              <a:ext uri="{FF2B5EF4-FFF2-40B4-BE49-F238E27FC236}">
                <a16:creationId xmlns:a16="http://schemas.microsoft.com/office/drawing/2014/main" id="{30AECA1F-13BA-E14B-AC0A-2B71C4DB5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226" y="2587184"/>
            <a:ext cx="2895817" cy="3891254"/>
          </a:xfrm>
          <a:prstGeom prst="rect">
            <a:avLst/>
          </a:prstGeom>
        </p:spPr>
      </p:pic>
    </p:spTree>
    <p:extLst>
      <p:ext uri="{BB962C8B-B14F-4D97-AF65-F5344CB8AC3E}">
        <p14:creationId xmlns:p14="http://schemas.microsoft.com/office/powerpoint/2010/main" val="1103987915"/>
      </p:ext>
    </p:extLst>
  </p:cSld>
  <p:clrMapOvr>
    <a:masterClrMapping/>
  </p:clrMapOvr>
  <mc:AlternateContent xmlns:mc="http://schemas.openxmlformats.org/markup-compatibility/2006" xmlns:p14="http://schemas.microsoft.com/office/powerpoint/2010/main">
    <mc:Choice Requires="p14">
      <p:transition spd="slow" p14:dur="2000" advTm="101011"/>
    </mc:Choice>
    <mc:Fallback xmlns="">
      <p:transition spd="slow" advTm="10101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Some Online Resources</a:t>
            </a:r>
            <a:endParaRPr lang="en-US" sz="2800" dirty="0">
              <a:solidFill>
                <a:srgbClr val="FFFFFF"/>
              </a:solidFill>
            </a:endParaRPr>
          </a:p>
        </p:txBody>
      </p:sp>
      <p:sp>
        <p:nvSpPr>
          <p:cNvPr id="3" name="Content Placeholder 2"/>
          <p:cNvSpPr>
            <a:spLocks noGrp="1"/>
          </p:cNvSpPr>
          <p:nvPr>
            <p:ph type="body" idx="1"/>
          </p:nvPr>
        </p:nvSpPr>
        <p:spPr>
          <a:xfrm>
            <a:off x="434279" y="2731630"/>
            <a:ext cx="11323138" cy="3746808"/>
          </a:xfrm>
        </p:spPr>
        <p:txBody>
          <a:bodyPr numCol="2">
            <a:noAutofit/>
          </a:bodyPr>
          <a:lstStyle/>
          <a:p>
            <a:pPr>
              <a:lnSpc>
                <a:spcPct val="170000"/>
              </a:lnSpc>
            </a:pPr>
            <a:r>
              <a:rPr lang="en-US" sz="1800" dirty="0">
                <a:solidFill>
                  <a:srgbClr val="000000"/>
                </a:solidFill>
                <a:hlinkClick r:id="rId3"/>
              </a:rPr>
              <a:t>https://healthministries.com/coronavirus#14</a:t>
            </a:r>
            <a:endParaRPr lang="en-US" sz="1800" dirty="0">
              <a:solidFill>
                <a:srgbClr val="000000"/>
              </a:solidFill>
            </a:endParaRPr>
          </a:p>
          <a:p>
            <a:pPr>
              <a:lnSpc>
                <a:spcPct val="170000"/>
              </a:lnSpc>
            </a:pPr>
            <a:r>
              <a:rPr lang="en-US" sz="1800" dirty="0">
                <a:solidFill>
                  <a:srgbClr val="000000"/>
                </a:solidFill>
                <a:hlinkClick r:id="rId4"/>
              </a:rPr>
              <a:t>https://www.adventistreview.org/covid-19-updates</a:t>
            </a:r>
            <a:endParaRPr lang="en-US" sz="1800" dirty="0">
              <a:solidFill>
                <a:srgbClr val="000000"/>
              </a:solidFill>
            </a:endParaRPr>
          </a:p>
          <a:p>
            <a:pPr>
              <a:lnSpc>
                <a:spcPct val="170000"/>
              </a:lnSpc>
            </a:pPr>
            <a:r>
              <a:rPr lang="en-US" sz="1800" dirty="0">
                <a:solidFill>
                  <a:srgbClr val="000000"/>
                </a:solidFill>
                <a:hlinkClick r:id="rId5"/>
              </a:rPr>
              <a:t>https://www.pcrm.org/news/blog/foods-boost-immune-system</a:t>
            </a:r>
            <a:endParaRPr lang="en-US" sz="1800" dirty="0">
              <a:solidFill>
                <a:srgbClr val="000000"/>
              </a:solidFill>
            </a:endParaRPr>
          </a:p>
          <a:p>
            <a:pPr>
              <a:lnSpc>
                <a:spcPct val="170000"/>
              </a:lnSpc>
            </a:pPr>
            <a:r>
              <a:rPr lang="en-US" sz="1800" dirty="0">
                <a:solidFill>
                  <a:srgbClr val="000000"/>
                </a:solidFill>
                <a:hlinkClick r:id="rId6"/>
              </a:rPr>
              <a:t>https://www.wheaton.edu/academics/academic-centers/humanitarian-disaster-institute/covid-19/</a:t>
            </a:r>
            <a:endParaRPr lang="en-US" sz="1800" dirty="0">
              <a:solidFill>
                <a:srgbClr val="000000"/>
              </a:solidFill>
            </a:endParaRPr>
          </a:p>
          <a:p>
            <a:pPr>
              <a:lnSpc>
                <a:spcPct val="170000"/>
              </a:lnSpc>
            </a:pPr>
            <a:r>
              <a:rPr lang="en-US" sz="1800" dirty="0">
                <a:solidFill>
                  <a:srgbClr val="000000"/>
                </a:solidFill>
                <a:hlinkClick r:id="rId7"/>
              </a:rPr>
              <a:t>https://www.psychologytoday.com/us/blog/hope-resilience/202003/how-stay-emotionally-healthy-during-the-coronavirus-outbreak</a:t>
            </a:r>
            <a:endParaRPr lang="en-US" sz="1800" dirty="0">
              <a:solidFill>
                <a:srgbClr val="000000"/>
              </a:solidFill>
            </a:endParaRPr>
          </a:p>
          <a:p>
            <a:pPr>
              <a:lnSpc>
                <a:spcPct val="170000"/>
              </a:lnSpc>
            </a:pPr>
            <a:r>
              <a:rPr lang="en-US" sz="1800" dirty="0">
                <a:solidFill>
                  <a:srgbClr val="000000"/>
                </a:solidFill>
                <a:hlinkClick r:id="rId8"/>
              </a:rPr>
              <a:t>https://healthministries.com/sites/healthministries.com/files/Bulletin%20Insert%20COVID-19%20TEMPLATE.pdf</a:t>
            </a:r>
            <a:endParaRPr lang="en-US" sz="1800" dirty="0">
              <a:solidFill>
                <a:srgbClr val="000000"/>
              </a:solidFill>
            </a:endParaRPr>
          </a:p>
          <a:p>
            <a:pPr marL="0" indent="0">
              <a:buNone/>
            </a:pPr>
            <a:endParaRPr lang="en-US" sz="1900" dirty="0">
              <a:solidFill>
                <a:srgbClr val="000000"/>
              </a:solidFill>
            </a:endParaRPr>
          </a:p>
          <a:p>
            <a:endParaRPr lang="en-US" sz="1900" dirty="0">
              <a:solidFill>
                <a:srgbClr val="000000"/>
              </a:solidFill>
            </a:endParaRPr>
          </a:p>
          <a:p>
            <a:pPr marL="0" indent="0">
              <a:buNone/>
            </a:pPr>
            <a:endParaRPr lang="en-US" sz="1800" dirty="0">
              <a:solidFill>
                <a:srgbClr val="000000"/>
              </a:solidFill>
            </a:endParaRPr>
          </a:p>
        </p:txBody>
      </p:sp>
    </p:spTree>
    <p:extLst>
      <p:ext uri="{BB962C8B-B14F-4D97-AF65-F5344CB8AC3E}">
        <p14:creationId xmlns:p14="http://schemas.microsoft.com/office/powerpoint/2010/main" val="592224032"/>
      </p:ext>
    </p:extLst>
  </p:cSld>
  <p:clrMapOvr>
    <a:masterClrMapping/>
  </p:clrMapOvr>
  <mc:AlternateContent xmlns:mc="http://schemas.openxmlformats.org/markup-compatibility/2006" xmlns:p14="http://schemas.microsoft.com/office/powerpoint/2010/main">
    <mc:Choice Requires="p14">
      <p:transition spd="slow" p14:dur="2000" advTm="101011"/>
    </mc:Choice>
    <mc:Fallback xmlns="">
      <p:transition spd="slow" advTm="1010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3" name="Rectangle 32">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1B4BA00-24A8-CF42-8835-C6C313F4F90F}"/>
              </a:ext>
            </a:extLst>
          </p:cNvPr>
          <p:cNvSpPr txBox="1"/>
          <p:nvPr/>
        </p:nvSpPr>
        <p:spPr>
          <a:xfrm>
            <a:off x="404483" y="1133269"/>
            <a:ext cx="5378993" cy="3238501"/>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endParaRPr lang="en-US" sz="4000" kern="1200" dirty="0">
              <a:solidFill>
                <a:srgbClr val="000000"/>
              </a:solidFill>
              <a:latin typeface="+mj-lt"/>
              <a:ea typeface="+mj-ea"/>
              <a:cs typeface="+mj-cs"/>
            </a:endParaRPr>
          </a:p>
          <a:p>
            <a:pPr algn="ctr">
              <a:lnSpc>
                <a:spcPct val="90000"/>
              </a:lnSpc>
              <a:spcBef>
                <a:spcPct val="0"/>
              </a:spcBef>
              <a:spcAft>
                <a:spcPts val="600"/>
              </a:spcAft>
            </a:pPr>
            <a:r>
              <a:rPr lang="en-US" sz="4000" b="1" kern="1200" dirty="0">
                <a:solidFill>
                  <a:schemeClr val="accent2"/>
                </a:solidFill>
                <a:latin typeface="+mj-lt"/>
                <a:ea typeface="+mj-ea"/>
                <a:cs typeface="+mj-cs"/>
              </a:rPr>
              <a:t>We want to hear from you!</a:t>
            </a:r>
          </a:p>
          <a:p>
            <a:pPr algn="ctr">
              <a:lnSpc>
                <a:spcPct val="90000"/>
              </a:lnSpc>
              <a:spcBef>
                <a:spcPct val="0"/>
              </a:spcBef>
              <a:spcAft>
                <a:spcPts val="600"/>
              </a:spcAft>
            </a:pPr>
            <a:endParaRPr lang="en-US" sz="3100" kern="1200" dirty="0">
              <a:solidFill>
                <a:srgbClr val="000000"/>
              </a:solidFill>
              <a:latin typeface="+mj-lt"/>
              <a:ea typeface="+mj-ea"/>
              <a:cs typeface="+mj-cs"/>
            </a:endParaRPr>
          </a:p>
          <a:p>
            <a:pPr algn="ctr">
              <a:lnSpc>
                <a:spcPct val="90000"/>
              </a:lnSpc>
              <a:spcBef>
                <a:spcPct val="0"/>
              </a:spcBef>
              <a:spcAft>
                <a:spcPts val="600"/>
              </a:spcAft>
            </a:pPr>
            <a:r>
              <a:rPr lang="en-US" sz="3100" kern="1200" dirty="0">
                <a:solidFill>
                  <a:srgbClr val="000000"/>
                </a:solidFill>
                <a:latin typeface="+mj-lt"/>
                <a:ea typeface="+mj-ea"/>
                <a:cs typeface="+mj-cs"/>
                <a:hlinkClick r:id="rId3"/>
              </a:rPr>
              <a:t>https://ministerial.adventist.org/spouses/about/contact</a:t>
            </a:r>
            <a:endParaRPr lang="en-US" sz="3100" kern="1200" dirty="0">
              <a:solidFill>
                <a:srgbClr val="000000"/>
              </a:solidFill>
              <a:latin typeface="+mj-lt"/>
              <a:ea typeface="+mj-ea"/>
              <a:cs typeface="+mj-cs"/>
            </a:endParaRPr>
          </a:p>
          <a:p>
            <a:pPr>
              <a:lnSpc>
                <a:spcPct val="90000"/>
              </a:lnSpc>
              <a:spcBef>
                <a:spcPct val="0"/>
              </a:spcBef>
              <a:spcAft>
                <a:spcPts val="600"/>
              </a:spcAft>
            </a:pPr>
            <a:endParaRPr lang="en-US" sz="3100" kern="1200" dirty="0">
              <a:solidFill>
                <a:srgbClr val="000000"/>
              </a:solidFill>
              <a:latin typeface="+mj-lt"/>
              <a:ea typeface="+mj-ea"/>
              <a:cs typeface="+mj-cs"/>
            </a:endParaRPr>
          </a:p>
          <a:p>
            <a:pPr>
              <a:lnSpc>
                <a:spcPct val="90000"/>
              </a:lnSpc>
              <a:spcBef>
                <a:spcPct val="0"/>
              </a:spcBef>
              <a:spcAft>
                <a:spcPts val="600"/>
              </a:spcAft>
            </a:pPr>
            <a:endParaRPr lang="en-US" sz="3100" kern="1200" dirty="0">
              <a:solidFill>
                <a:srgbClr val="000000"/>
              </a:solidFill>
              <a:latin typeface="+mj-lt"/>
              <a:ea typeface="+mj-ea"/>
              <a:cs typeface="+mj-cs"/>
            </a:endParaRPr>
          </a:p>
          <a:p>
            <a:pPr>
              <a:lnSpc>
                <a:spcPct val="90000"/>
              </a:lnSpc>
              <a:spcBef>
                <a:spcPct val="0"/>
              </a:spcBef>
              <a:spcAft>
                <a:spcPts val="600"/>
              </a:spcAft>
            </a:pPr>
            <a:endParaRPr lang="en-US" sz="3100" kern="1200" dirty="0">
              <a:solidFill>
                <a:srgbClr val="000000"/>
              </a:solidFill>
              <a:latin typeface="+mj-lt"/>
              <a:ea typeface="+mj-ea"/>
              <a:cs typeface="+mj-cs"/>
            </a:endParaRPr>
          </a:p>
          <a:p>
            <a:pPr>
              <a:lnSpc>
                <a:spcPct val="90000"/>
              </a:lnSpc>
              <a:spcBef>
                <a:spcPct val="0"/>
              </a:spcBef>
              <a:spcAft>
                <a:spcPts val="600"/>
              </a:spcAft>
            </a:pPr>
            <a:endParaRPr lang="en-US" sz="3100" kern="1200" dirty="0">
              <a:solidFill>
                <a:srgbClr val="000000"/>
              </a:solidFill>
              <a:latin typeface="+mj-lt"/>
              <a:ea typeface="+mj-ea"/>
              <a:cs typeface="+mj-cs"/>
            </a:endParaRPr>
          </a:p>
        </p:txBody>
      </p:sp>
      <p:pic>
        <p:nvPicPr>
          <p:cNvPr id="12" name="Picture 11">
            <a:extLst>
              <a:ext uri="{FF2B5EF4-FFF2-40B4-BE49-F238E27FC236}">
                <a16:creationId xmlns:a16="http://schemas.microsoft.com/office/drawing/2014/main" id="{FC565FFD-94BD-7941-92E7-59EA843A925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7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329610" y="440041"/>
            <a:ext cx="5378994" cy="3849885"/>
          </a:xfrm>
          <a:prstGeom prst="rect">
            <a:avLst/>
          </a:prstGeom>
        </p:spPr>
      </p:pic>
    </p:spTree>
    <p:extLst>
      <p:ext uri="{BB962C8B-B14F-4D97-AF65-F5344CB8AC3E}">
        <p14:creationId xmlns:p14="http://schemas.microsoft.com/office/powerpoint/2010/main" val="357614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22" name="Picture 2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tle 6">
            <a:extLst>
              <a:ext uri="{FF2B5EF4-FFF2-40B4-BE49-F238E27FC236}">
                <a16:creationId xmlns:a16="http://schemas.microsoft.com/office/drawing/2014/main" id="{C50B0B27-0757-8D49-910E-DA96DE09C048}"/>
              </a:ext>
            </a:extLst>
          </p:cNvPr>
          <p:cNvSpPr>
            <a:spLocks noGrp="1"/>
          </p:cNvSpPr>
          <p:nvPr>
            <p:ph type="title"/>
          </p:nvPr>
        </p:nvSpPr>
        <p:spPr>
          <a:xfrm>
            <a:off x="1486617" y="1502712"/>
            <a:ext cx="9215718" cy="4054282"/>
          </a:xfrm>
        </p:spPr>
        <p:txBody>
          <a:bodyPr>
            <a:normAutofit/>
          </a:bodyPr>
          <a:lstStyle/>
          <a:p>
            <a:pPr algn="ctr"/>
            <a:r>
              <a:rPr lang="en-US" sz="2800" dirty="0">
                <a:solidFill>
                  <a:srgbClr val="FFFFFF"/>
                </a:solidFill>
              </a:rPr>
              <a:t>Prepared by the General Conference of Seventh-day Adventists Ministerial Spouses Association</a:t>
            </a:r>
          </a:p>
        </p:txBody>
      </p:sp>
      <p:pic>
        <p:nvPicPr>
          <p:cNvPr id="10" name="Content Placeholder 9" descr="A close up of a logo&#10;&#10;Description automatically generated">
            <a:extLst>
              <a:ext uri="{FF2B5EF4-FFF2-40B4-BE49-F238E27FC236}">
                <a16:creationId xmlns:a16="http://schemas.microsoft.com/office/drawing/2014/main" id="{0E3D5832-F677-3B43-B522-E27454D5F2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0083" y="1026515"/>
            <a:ext cx="3167860" cy="852317"/>
          </a:xfrm>
        </p:spPr>
      </p:pic>
      <p:sp>
        <p:nvSpPr>
          <p:cNvPr id="24" name="Rectangle 2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96971"/>
      </p:ext>
    </p:extLst>
  </p:cSld>
  <p:clrMapOvr>
    <a:masterClrMapping/>
  </p:clrMapOvr>
  <mc:AlternateContent xmlns:mc="http://schemas.openxmlformats.org/markup-compatibility/2006" xmlns:p14="http://schemas.microsoft.com/office/powerpoint/2010/main">
    <mc:Choice Requires="p14">
      <p:transition spd="slow" p14:dur="2000" advTm="12622"/>
    </mc:Choice>
    <mc:Fallback xmlns="">
      <p:transition spd="slow" advTm="126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1911" y="2037134"/>
            <a:ext cx="3669161" cy="2760098"/>
          </a:xfrm>
        </p:spPr>
        <p:txBody>
          <a:bodyPr>
            <a:normAutofit/>
          </a:bodyPr>
          <a:lstStyle/>
          <a:p>
            <a:pPr algn="ctr"/>
            <a:r>
              <a:rPr lang="en-US" dirty="0">
                <a:solidFill>
                  <a:srgbClr val="FFFFFF"/>
                </a:solidFill>
              </a:rPr>
              <a:t>Coping</a:t>
            </a:r>
          </a:p>
        </p:txBody>
      </p:sp>
      <p:sp>
        <p:nvSpPr>
          <p:cNvPr id="3" name="Content Placeholder 2"/>
          <p:cNvSpPr>
            <a:spLocks noGrp="1"/>
          </p:cNvSpPr>
          <p:nvPr>
            <p:ph idx="1"/>
          </p:nvPr>
        </p:nvSpPr>
        <p:spPr>
          <a:xfrm>
            <a:off x="6090574" y="801866"/>
            <a:ext cx="5306084" cy="5230634"/>
          </a:xfrm>
        </p:spPr>
        <p:txBody>
          <a:bodyPr anchor="ctr">
            <a:normAutofit/>
          </a:bodyPr>
          <a:lstStyle/>
          <a:p>
            <a:pPr marL="457200" lvl="1" indent="0" algn="ctr">
              <a:buNone/>
            </a:pPr>
            <a:endParaRPr lang="en-US" sz="2800" dirty="0">
              <a:solidFill>
                <a:srgbClr val="000000"/>
              </a:solidFill>
            </a:endParaRPr>
          </a:p>
          <a:p>
            <a:pPr marL="457200" lvl="1" indent="0" algn="ctr">
              <a:buNone/>
            </a:pPr>
            <a:endParaRPr lang="en-US" sz="2800" dirty="0">
              <a:solidFill>
                <a:srgbClr val="000000"/>
              </a:solidFill>
            </a:endParaRPr>
          </a:p>
          <a:p>
            <a:pPr marL="457200" lvl="1" indent="0" algn="ctr">
              <a:buNone/>
            </a:pPr>
            <a:endParaRPr lang="en-US" sz="2800" dirty="0">
              <a:solidFill>
                <a:srgbClr val="000000"/>
              </a:solidFill>
            </a:endParaRPr>
          </a:p>
          <a:p>
            <a:pPr marL="457200" lvl="1" indent="0" algn="ctr">
              <a:buNone/>
            </a:pPr>
            <a:endParaRPr lang="en-US" sz="2800" dirty="0">
              <a:solidFill>
                <a:srgbClr val="000000"/>
              </a:solidFill>
            </a:endParaRPr>
          </a:p>
          <a:p>
            <a:pPr marL="457200" lvl="1" indent="0" algn="ctr">
              <a:buNone/>
            </a:pPr>
            <a:r>
              <a:rPr lang="en-US" sz="2800" dirty="0">
                <a:solidFill>
                  <a:srgbClr val="000000"/>
                </a:solidFill>
              </a:rPr>
              <a:t>What does it mean to cope?</a:t>
            </a:r>
          </a:p>
          <a:p>
            <a:pPr marL="457200" lvl="1" indent="0" algn="ctr">
              <a:buNone/>
            </a:pPr>
            <a:r>
              <a:rPr lang="en-US" dirty="0"/>
              <a:t>“…to face and deal with responsibilities, problems, or difficulties, especially successfully or in a calm or adequate manner.” </a:t>
            </a:r>
            <a:r>
              <a:rPr lang="en-US" sz="1600" dirty="0">
                <a:hlinkClick r:id="rId3"/>
              </a:rPr>
              <a:t>www.dictionary.com</a:t>
            </a:r>
            <a:endParaRPr lang="en-US" sz="1600" dirty="0"/>
          </a:p>
          <a:p>
            <a:pPr marL="457200" lvl="1" indent="0" algn="ctr">
              <a:buNone/>
            </a:pPr>
            <a:endParaRPr lang="en-US" sz="1600" dirty="0"/>
          </a:p>
          <a:p>
            <a:pPr marL="457200" lvl="1" indent="0" algn="ctr">
              <a:buNone/>
            </a:pPr>
            <a:endParaRPr lang="en-US" dirty="0"/>
          </a:p>
          <a:p>
            <a:pPr marL="457200" lvl="1" indent="0" algn="ctr">
              <a:buNone/>
            </a:pPr>
            <a:endParaRPr sz="2000" dirty="0">
              <a:solidFill>
                <a:srgbClr val="000000"/>
              </a:solidFill>
            </a:endParaRPr>
          </a:p>
        </p:txBody>
      </p:sp>
    </p:spTree>
    <p:extLst>
      <p:ext uri="{BB962C8B-B14F-4D97-AF65-F5344CB8AC3E}">
        <p14:creationId xmlns:p14="http://schemas.microsoft.com/office/powerpoint/2010/main" val="1767630555"/>
      </p:ext>
    </p:extLst>
  </p:cSld>
  <p:clrMapOvr>
    <a:masterClrMapping/>
  </p:clrMapOvr>
  <mc:AlternateContent xmlns:mc="http://schemas.openxmlformats.org/markup-compatibility/2006" xmlns:p14="http://schemas.microsoft.com/office/powerpoint/2010/main">
    <mc:Choice Requires="p14">
      <p:transition p14:dur="0" advTm="27957"/>
    </mc:Choice>
    <mc:Fallback xmlns="">
      <p:transition advTm="279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1911" y="2037134"/>
            <a:ext cx="3669161" cy="2760098"/>
          </a:xfrm>
        </p:spPr>
        <p:txBody>
          <a:bodyPr>
            <a:normAutofit/>
          </a:bodyPr>
          <a:lstStyle/>
          <a:p>
            <a:pPr algn="ctr"/>
            <a:r>
              <a:rPr lang="en-US" dirty="0">
                <a:solidFill>
                  <a:srgbClr val="FFFFFF"/>
                </a:solidFill>
              </a:rPr>
              <a:t>Coping</a:t>
            </a:r>
          </a:p>
        </p:txBody>
      </p:sp>
      <p:sp>
        <p:nvSpPr>
          <p:cNvPr id="3" name="Content Placeholder 2"/>
          <p:cNvSpPr>
            <a:spLocks noGrp="1"/>
          </p:cNvSpPr>
          <p:nvPr>
            <p:ph idx="1"/>
          </p:nvPr>
        </p:nvSpPr>
        <p:spPr>
          <a:xfrm>
            <a:off x="6090574" y="801866"/>
            <a:ext cx="5306084" cy="5230634"/>
          </a:xfrm>
        </p:spPr>
        <p:txBody>
          <a:bodyPr anchor="ctr">
            <a:normAutofit/>
          </a:bodyPr>
          <a:lstStyle/>
          <a:p>
            <a:pPr marL="457200" lvl="1" indent="0" algn="ctr">
              <a:buNone/>
            </a:pPr>
            <a:endParaRPr lang="en-US" sz="2800" dirty="0">
              <a:solidFill>
                <a:srgbClr val="000000"/>
              </a:solidFill>
            </a:endParaRPr>
          </a:p>
          <a:p>
            <a:pPr marL="457200" lvl="1" indent="0" algn="ctr">
              <a:buNone/>
            </a:pPr>
            <a:r>
              <a:rPr lang="en-US" sz="2800" dirty="0">
                <a:solidFill>
                  <a:srgbClr val="000000"/>
                </a:solidFill>
              </a:rPr>
              <a:t>How well do we face problems and difficulties in a calm and successful manner? That in itself is a challenge!</a:t>
            </a:r>
            <a:endParaRPr lang="en-US" sz="1600" dirty="0"/>
          </a:p>
          <a:p>
            <a:pPr marL="457200" lvl="1" indent="0" algn="ctr">
              <a:buNone/>
            </a:pPr>
            <a:endParaRPr lang="en-US" dirty="0"/>
          </a:p>
          <a:p>
            <a:pPr marL="457200" lvl="1" indent="0" algn="ctr">
              <a:buNone/>
            </a:pPr>
            <a:endParaRPr sz="2000" dirty="0">
              <a:solidFill>
                <a:srgbClr val="000000"/>
              </a:solidFill>
            </a:endParaRPr>
          </a:p>
        </p:txBody>
      </p:sp>
    </p:spTree>
    <p:extLst>
      <p:ext uri="{BB962C8B-B14F-4D97-AF65-F5344CB8AC3E}">
        <p14:creationId xmlns:p14="http://schemas.microsoft.com/office/powerpoint/2010/main" val="3645731462"/>
      </p:ext>
    </p:extLst>
  </p:cSld>
  <p:clrMapOvr>
    <a:masterClrMapping/>
  </p:clrMapOvr>
  <mc:AlternateContent xmlns:mc="http://schemas.openxmlformats.org/markup-compatibility/2006" xmlns:p14="http://schemas.microsoft.com/office/powerpoint/2010/main">
    <mc:Choice Requires="p14">
      <p:transition p14:dur="0" advTm="27957"/>
    </mc:Choice>
    <mc:Fallback xmlns="">
      <p:transition advTm="2795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46174" y="2048951"/>
            <a:ext cx="3669161" cy="2760098"/>
          </a:xfrm>
        </p:spPr>
        <p:txBody>
          <a:bodyPr>
            <a:normAutofit/>
          </a:bodyPr>
          <a:lstStyle/>
          <a:p>
            <a:pPr algn="ctr"/>
            <a:r>
              <a:rPr lang="en-US" dirty="0">
                <a:solidFill>
                  <a:srgbClr val="FFFFFF"/>
                </a:solidFill>
              </a:rPr>
              <a:t>What Situations Require Coping Mechanisms?</a:t>
            </a:r>
          </a:p>
        </p:txBody>
      </p:sp>
      <p:sp>
        <p:nvSpPr>
          <p:cNvPr id="3" name="Content Placeholder 2"/>
          <p:cNvSpPr>
            <a:spLocks noGrp="1"/>
          </p:cNvSpPr>
          <p:nvPr>
            <p:ph idx="1"/>
          </p:nvPr>
        </p:nvSpPr>
        <p:spPr>
          <a:xfrm>
            <a:off x="6090574" y="801866"/>
            <a:ext cx="5306084" cy="5230634"/>
          </a:xfrm>
        </p:spPr>
        <p:txBody>
          <a:bodyPr anchor="ctr">
            <a:normAutofit/>
          </a:bodyPr>
          <a:lstStyle/>
          <a:p>
            <a:pPr marL="0" indent="0">
              <a:buNone/>
            </a:pPr>
            <a:endParaRPr lang="en-US" sz="2400" dirty="0">
              <a:solidFill>
                <a:srgbClr val="000000"/>
              </a:solidFill>
            </a:endParaRPr>
          </a:p>
          <a:p>
            <a:pPr marL="0" indent="0">
              <a:buNone/>
            </a:pPr>
            <a:endParaRPr lang="en-US" sz="2400" dirty="0">
              <a:solidFill>
                <a:srgbClr val="000000"/>
              </a:solidFill>
            </a:endParaRPr>
          </a:p>
          <a:p>
            <a:pPr marL="0" indent="0">
              <a:buNone/>
            </a:pPr>
            <a:r>
              <a:rPr lang="en-US" sz="2400" dirty="0">
                <a:solidFill>
                  <a:srgbClr val="000000"/>
                </a:solidFill>
              </a:rPr>
              <a:t>Any stressful situation requires the ability to cope successfully. </a:t>
            </a:r>
          </a:p>
          <a:p>
            <a:r>
              <a:rPr lang="en-US" sz="2400" dirty="0">
                <a:solidFill>
                  <a:srgbClr val="000000"/>
                </a:solidFill>
              </a:rPr>
              <a:t>Sickness (for example, a global pandemic?)</a:t>
            </a:r>
          </a:p>
          <a:p>
            <a:r>
              <a:rPr lang="en-US" sz="2400" dirty="0">
                <a:solidFill>
                  <a:srgbClr val="000000"/>
                </a:solidFill>
              </a:rPr>
              <a:t>Loss of spouse</a:t>
            </a:r>
          </a:p>
          <a:p>
            <a:r>
              <a:rPr lang="en-US" sz="2400" dirty="0">
                <a:solidFill>
                  <a:srgbClr val="000000"/>
                </a:solidFill>
              </a:rPr>
              <a:t>Loss of job</a:t>
            </a:r>
          </a:p>
          <a:p>
            <a:r>
              <a:rPr lang="en-US" sz="2400" dirty="0">
                <a:solidFill>
                  <a:srgbClr val="000000"/>
                </a:solidFill>
              </a:rPr>
              <a:t>Parental struggles</a:t>
            </a:r>
          </a:p>
          <a:p>
            <a:r>
              <a:rPr lang="en-US" sz="2400" dirty="0">
                <a:solidFill>
                  <a:srgbClr val="000000"/>
                </a:solidFill>
              </a:rPr>
              <a:t>Conflict with church members or family</a:t>
            </a:r>
          </a:p>
          <a:p>
            <a:r>
              <a:rPr lang="en-US" sz="2400" dirty="0">
                <a:solidFill>
                  <a:srgbClr val="000000"/>
                </a:solidFill>
              </a:rPr>
              <a:t>Depression and anxiety, and more…</a:t>
            </a:r>
          </a:p>
          <a:p>
            <a:endParaRPr sz="2400" dirty="0">
              <a:solidFill>
                <a:srgbClr val="000000"/>
              </a:solidFill>
            </a:endParaRPr>
          </a:p>
        </p:txBody>
      </p:sp>
    </p:spTree>
    <p:custDataLst>
      <p:tags r:id="rId1"/>
    </p:custDataLst>
    <p:extLst>
      <p:ext uri="{BB962C8B-B14F-4D97-AF65-F5344CB8AC3E}">
        <p14:creationId xmlns:p14="http://schemas.microsoft.com/office/powerpoint/2010/main" val="3648870651"/>
      </p:ext>
    </p:extLst>
  </p:cSld>
  <p:clrMapOvr>
    <a:masterClrMapping/>
  </p:clrMapOvr>
  <mc:AlternateContent xmlns:mc="http://schemas.openxmlformats.org/markup-compatibility/2006" xmlns:p14="http://schemas.microsoft.com/office/powerpoint/2010/main">
    <mc:Choice Requires="p14">
      <p:transition spd="slow" p14:dur="2000" advTm="37219"/>
    </mc:Choice>
    <mc:Fallback xmlns="">
      <p:transition spd="slow" advTm="372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3913" y="2048951"/>
            <a:ext cx="3669161" cy="2760098"/>
          </a:xfrm>
        </p:spPr>
        <p:txBody>
          <a:bodyPr>
            <a:normAutofit/>
          </a:bodyPr>
          <a:lstStyle/>
          <a:p>
            <a:pPr algn="ctr"/>
            <a:r>
              <a:rPr lang="en-US" dirty="0">
                <a:solidFill>
                  <a:srgbClr val="FFFFFF"/>
                </a:solidFill>
              </a:rPr>
              <a:t>Different</a:t>
            </a:r>
            <a:br>
              <a:rPr lang="en-US" dirty="0">
                <a:solidFill>
                  <a:srgbClr val="FFFFFF"/>
                </a:solidFill>
              </a:rPr>
            </a:br>
            <a:r>
              <a:rPr lang="en-US" dirty="0">
                <a:solidFill>
                  <a:srgbClr val="FFFFFF"/>
                </a:solidFill>
              </a:rPr>
              <a:t>Coping Strategies</a:t>
            </a:r>
          </a:p>
        </p:txBody>
      </p:sp>
      <p:sp>
        <p:nvSpPr>
          <p:cNvPr id="3" name="Content Placeholder 2"/>
          <p:cNvSpPr>
            <a:spLocks noGrp="1"/>
          </p:cNvSpPr>
          <p:nvPr>
            <p:ph idx="1"/>
          </p:nvPr>
        </p:nvSpPr>
        <p:spPr>
          <a:xfrm>
            <a:off x="6256023" y="536713"/>
            <a:ext cx="5523601" cy="6051599"/>
          </a:xfrm>
        </p:spPr>
        <p:txBody>
          <a:bodyPr anchor="ctr">
            <a:normAutofit fontScale="55000" lnSpcReduction="20000"/>
          </a:bodyPr>
          <a:lstStyle/>
          <a:p>
            <a:pPr marL="0" indent="0">
              <a:buNone/>
            </a:pPr>
            <a:r>
              <a:rPr lang="en-US" sz="4500" dirty="0"/>
              <a:t>There are two different ways of facing challenges:</a:t>
            </a:r>
          </a:p>
          <a:p>
            <a:pPr marL="0" indent="0">
              <a:buNone/>
            </a:pPr>
            <a:endParaRPr lang="en-US" sz="4500" dirty="0"/>
          </a:p>
          <a:p>
            <a:pPr marL="0" indent="0">
              <a:buNone/>
            </a:pPr>
            <a:r>
              <a:rPr lang="en-US" sz="3800" dirty="0">
                <a:solidFill>
                  <a:schemeClr val="accent2"/>
                </a:solidFill>
              </a:rPr>
              <a:t>Avoidant Coping</a:t>
            </a:r>
            <a:br>
              <a:rPr lang="en-US" sz="3800" dirty="0"/>
            </a:br>
            <a:r>
              <a:rPr lang="en-US" sz="3800" dirty="0"/>
              <a:t>Avoidant coping may or may not be accompanied by an awareness of the problem, but there are no active attempts to reduce stress or eliminate the problem. Instead, those engaging in avoidant coping will ignore or avoid the problem altogether. They may be aware that there is a problem or they may be in denial about the problem (Good Therapy, 2016).</a:t>
            </a:r>
          </a:p>
          <a:p>
            <a:pPr marL="0" indent="0">
              <a:buNone/>
            </a:pPr>
            <a:endParaRPr lang="en-US" sz="3200" dirty="0">
              <a:solidFill>
                <a:schemeClr val="accent2"/>
              </a:solidFill>
            </a:endParaRPr>
          </a:p>
          <a:p>
            <a:pPr marL="0" indent="0">
              <a:buNone/>
            </a:pPr>
            <a:r>
              <a:rPr lang="en-US" sz="3800" dirty="0">
                <a:solidFill>
                  <a:schemeClr val="accent2"/>
                </a:solidFill>
              </a:rPr>
              <a:t>Active Coping</a:t>
            </a:r>
            <a:br>
              <a:rPr lang="en-US" sz="3800" dirty="0"/>
            </a:br>
            <a:r>
              <a:rPr lang="en-US" sz="3800" dirty="0"/>
              <a:t>This type of coping involves an awareness of the problem or situation causing stress and conscious attempts to either reduce the resulting stress, eliminate the source of the stress, or both.</a:t>
            </a:r>
          </a:p>
          <a:p>
            <a:pPr marL="0" indent="0">
              <a:buNone/>
            </a:pPr>
            <a:endParaRPr lang="en-US" sz="2400" dirty="0"/>
          </a:p>
          <a:p>
            <a:pPr marL="0" indent="0">
              <a:buNone/>
            </a:pPr>
            <a:endParaRPr lang="en-US" sz="2400" dirty="0"/>
          </a:p>
          <a:p>
            <a:pPr marL="0" indent="0">
              <a:buNone/>
            </a:pPr>
            <a:r>
              <a:rPr lang="en-US" sz="2400" dirty="0"/>
              <a:t>https://</a:t>
            </a:r>
            <a:r>
              <a:rPr lang="en-US" sz="2400" dirty="0" err="1"/>
              <a:t>positivepsychology.com</a:t>
            </a:r>
            <a:r>
              <a:rPr lang="en-US" sz="2400" dirty="0"/>
              <a:t>/coping/</a:t>
            </a:r>
          </a:p>
          <a:p>
            <a:endParaRPr sz="2400" dirty="0">
              <a:solidFill>
                <a:srgbClr val="000000"/>
              </a:solidFill>
            </a:endParaRPr>
          </a:p>
        </p:txBody>
      </p:sp>
    </p:spTree>
    <p:extLst>
      <p:ext uri="{BB962C8B-B14F-4D97-AF65-F5344CB8AC3E}">
        <p14:creationId xmlns:p14="http://schemas.microsoft.com/office/powerpoint/2010/main" val="983468104"/>
      </p:ext>
    </p:extLst>
  </p:cSld>
  <p:clrMapOvr>
    <a:masterClrMapping/>
  </p:clrMapOvr>
  <mc:AlternateContent xmlns:mc="http://schemas.openxmlformats.org/markup-compatibility/2006" xmlns:p14="http://schemas.microsoft.com/office/powerpoint/2010/main">
    <mc:Choice Requires="p14">
      <p:transition spd="slow" p14:dur="2000" advTm="52221"/>
    </mc:Choice>
    <mc:Fallback xmlns="">
      <p:transition spd="slow" advTm="522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Avoidance </a:t>
            </a:r>
            <a:br>
              <a:rPr lang="en-US" sz="4000" dirty="0">
                <a:solidFill>
                  <a:srgbClr val="FFFFFF"/>
                </a:solidFill>
              </a:rPr>
            </a:br>
            <a:r>
              <a:rPr lang="en-US" sz="2800" dirty="0">
                <a:solidFill>
                  <a:srgbClr val="FFFFFF"/>
                </a:solidFill>
              </a:rPr>
              <a:t>(Negative ways of dealing with issues)</a:t>
            </a:r>
          </a:p>
        </p:txBody>
      </p:sp>
      <p:sp>
        <p:nvSpPr>
          <p:cNvPr id="3" name="Content Placeholder 2"/>
          <p:cNvSpPr>
            <a:spLocks noGrp="1"/>
          </p:cNvSpPr>
          <p:nvPr>
            <p:ph type="body" idx="1"/>
          </p:nvPr>
        </p:nvSpPr>
        <p:spPr>
          <a:xfrm>
            <a:off x="1179226" y="3092970"/>
            <a:ext cx="9833548" cy="2693976"/>
          </a:xfrm>
        </p:spPr>
        <p:txBody>
          <a:bodyPr>
            <a:normAutofit fontScale="85000" lnSpcReduction="20000"/>
          </a:bodyPr>
          <a:lstStyle/>
          <a:p>
            <a:r>
              <a:rPr lang="en-US" sz="2600" dirty="0">
                <a:solidFill>
                  <a:srgbClr val="000000"/>
                </a:solidFill>
              </a:rPr>
              <a:t>Mentally or physically avoiding things that make you feel stressed</a:t>
            </a:r>
          </a:p>
          <a:p>
            <a:r>
              <a:rPr lang="en-US" sz="2600" dirty="0">
                <a:solidFill>
                  <a:srgbClr val="000000"/>
                </a:solidFill>
              </a:rPr>
              <a:t>Denying that there is a problem</a:t>
            </a:r>
          </a:p>
          <a:p>
            <a:r>
              <a:rPr lang="en-US" sz="2600" dirty="0">
                <a:solidFill>
                  <a:srgbClr val="000000"/>
                </a:solidFill>
              </a:rPr>
              <a:t>Distancing yourself from the problem</a:t>
            </a:r>
          </a:p>
          <a:p>
            <a:r>
              <a:rPr lang="en-US" sz="2600" dirty="0">
                <a:solidFill>
                  <a:srgbClr val="000000"/>
                </a:solidFill>
              </a:rPr>
              <a:t>Disassociating yourself from important aspects of life</a:t>
            </a:r>
          </a:p>
          <a:p>
            <a:r>
              <a:rPr lang="en-US" sz="2600" dirty="0">
                <a:solidFill>
                  <a:srgbClr val="000000"/>
                </a:solidFill>
              </a:rPr>
              <a:t>Trivializing the issue to keep from having to face it</a:t>
            </a:r>
          </a:p>
          <a:p>
            <a:endParaRPr lang="en-US" sz="2000" dirty="0">
              <a:solidFill>
                <a:srgbClr val="000000"/>
              </a:solidFill>
            </a:endParaRPr>
          </a:p>
          <a:p>
            <a:endParaRPr lang="en-US" sz="2000" dirty="0">
              <a:solidFill>
                <a:srgbClr val="000000"/>
              </a:solidFill>
            </a:endParaRPr>
          </a:p>
          <a:p>
            <a:pPr marL="0" indent="0">
              <a:buNone/>
            </a:pPr>
            <a:r>
              <a:rPr lang="en-US" sz="1300" dirty="0"/>
              <a:t>https://</a:t>
            </a:r>
            <a:r>
              <a:rPr lang="en-US" sz="1300" dirty="0" err="1"/>
              <a:t>positivepsychology.com</a:t>
            </a:r>
            <a:r>
              <a:rPr lang="en-US" sz="1300" dirty="0"/>
              <a:t>/coping/</a:t>
            </a: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1710597343"/>
      </p:ext>
    </p:extLst>
  </p:cSld>
  <p:clrMapOvr>
    <a:masterClrMapping/>
  </p:clrMapOvr>
  <mc:AlternateContent xmlns:mc="http://schemas.openxmlformats.org/markup-compatibility/2006" xmlns:p14="http://schemas.microsoft.com/office/powerpoint/2010/main">
    <mc:Choice Requires="p14">
      <p:transition spd="slow" p14:dur="2000" advTm="41615"/>
    </mc:Choice>
    <mc:Fallback xmlns="">
      <p:transition spd="slow" advTm="416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Action</a:t>
            </a:r>
            <a:br>
              <a:rPr lang="en-US" sz="4000" dirty="0">
                <a:solidFill>
                  <a:srgbClr val="FFFFFF"/>
                </a:solidFill>
              </a:rPr>
            </a:br>
            <a:r>
              <a:rPr lang="en-US" sz="2800" dirty="0">
                <a:solidFill>
                  <a:srgbClr val="FFFFFF"/>
                </a:solidFill>
              </a:rPr>
              <a:t>(Positive ways of dealing with issues)</a:t>
            </a:r>
          </a:p>
        </p:txBody>
      </p:sp>
      <p:sp>
        <p:nvSpPr>
          <p:cNvPr id="3" name="Content Placeholder 2"/>
          <p:cNvSpPr>
            <a:spLocks noGrp="1"/>
          </p:cNvSpPr>
          <p:nvPr>
            <p:ph type="body" idx="1"/>
          </p:nvPr>
        </p:nvSpPr>
        <p:spPr>
          <a:xfrm>
            <a:off x="1179226" y="3092970"/>
            <a:ext cx="9833548" cy="2693976"/>
          </a:xfrm>
        </p:spPr>
        <p:txBody>
          <a:bodyPr>
            <a:normAutofit fontScale="92500" lnSpcReduction="20000"/>
          </a:bodyPr>
          <a:lstStyle/>
          <a:p>
            <a:r>
              <a:rPr lang="en-US" sz="2300" dirty="0">
                <a:solidFill>
                  <a:srgbClr val="000000"/>
                </a:solidFill>
              </a:rPr>
              <a:t>Identifying the problem and facing it head-on</a:t>
            </a:r>
          </a:p>
          <a:p>
            <a:r>
              <a:rPr lang="en-US" sz="2300" dirty="0">
                <a:solidFill>
                  <a:srgbClr val="000000"/>
                </a:solidFill>
              </a:rPr>
              <a:t>Adapting to your circumstances as necessary</a:t>
            </a:r>
          </a:p>
          <a:p>
            <a:r>
              <a:rPr lang="en-US" sz="2300" dirty="0">
                <a:solidFill>
                  <a:srgbClr val="000000"/>
                </a:solidFill>
              </a:rPr>
              <a:t>Asking for help if you need it</a:t>
            </a:r>
          </a:p>
          <a:p>
            <a:r>
              <a:rPr lang="en-US" sz="2300" dirty="0">
                <a:solidFill>
                  <a:srgbClr val="000000"/>
                </a:solidFill>
              </a:rPr>
              <a:t>Surrounding yourself with accurate information</a:t>
            </a:r>
          </a:p>
          <a:p>
            <a:r>
              <a:rPr lang="en-US" sz="2300" dirty="0">
                <a:solidFill>
                  <a:srgbClr val="000000"/>
                </a:solidFill>
              </a:rPr>
              <a:t>Looking for the good amidst the bad</a:t>
            </a:r>
          </a:p>
          <a:p>
            <a:r>
              <a:rPr lang="en-US" sz="2300" dirty="0">
                <a:solidFill>
                  <a:srgbClr val="000000"/>
                </a:solidFill>
              </a:rPr>
              <a:t>Looking for ways to grow spiritually </a:t>
            </a:r>
          </a:p>
          <a:p>
            <a:endParaRPr lang="en-US" sz="2000" dirty="0">
              <a:solidFill>
                <a:srgbClr val="000000"/>
              </a:solidFill>
            </a:endParaRPr>
          </a:p>
          <a:p>
            <a:pPr marL="0" indent="0">
              <a:buNone/>
            </a:pPr>
            <a:r>
              <a:rPr lang="en-US" sz="1300" dirty="0"/>
              <a:t>https://</a:t>
            </a:r>
            <a:r>
              <a:rPr lang="en-US" sz="1300" dirty="0" err="1"/>
              <a:t>positivepsychology.com</a:t>
            </a:r>
            <a:r>
              <a:rPr lang="en-US" sz="1300" dirty="0"/>
              <a:t>/coping/</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86406442"/>
      </p:ext>
    </p:extLst>
  </p:cSld>
  <p:clrMapOvr>
    <a:masterClrMapping/>
  </p:clrMapOvr>
  <mc:AlternateContent xmlns:mc="http://schemas.openxmlformats.org/markup-compatibility/2006" xmlns:p14="http://schemas.microsoft.com/office/powerpoint/2010/main">
    <mc:Choice Requires="p14">
      <p:transition spd="slow" p14:dur="2000" advTm="45265"/>
    </mc:Choice>
    <mc:Fallback xmlns="">
      <p:transition spd="slow" advTm="452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5278" y="2048951"/>
            <a:ext cx="3669161" cy="2760098"/>
          </a:xfrm>
        </p:spPr>
        <p:txBody>
          <a:bodyPr>
            <a:normAutofit/>
          </a:bodyPr>
          <a:lstStyle/>
          <a:p>
            <a:pPr algn="ctr"/>
            <a:r>
              <a:rPr lang="en-US" dirty="0">
                <a:solidFill>
                  <a:srgbClr val="FFFFFF"/>
                </a:solidFill>
              </a:rPr>
              <a:t>Where Can We Turn for Strength?</a:t>
            </a:r>
          </a:p>
        </p:txBody>
      </p:sp>
      <p:sp>
        <p:nvSpPr>
          <p:cNvPr id="3" name="Content Placeholder 2"/>
          <p:cNvSpPr>
            <a:spLocks noGrp="1"/>
          </p:cNvSpPr>
          <p:nvPr>
            <p:ph idx="1"/>
          </p:nvPr>
        </p:nvSpPr>
        <p:spPr>
          <a:xfrm>
            <a:off x="5536149" y="681318"/>
            <a:ext cx="6320573" cy="5827058"/>
          </a:xfrm>
        </p:spPr>
        <p:txBody>
          <a:bodyPr anchor="ctr">
            <a:normAutofit/>
          </a:bodyPr>
          <a:lstStyle/>
          <a:p>
            <a:pPr marL="457200" lvl="1" indent="0">
              <a:buNone/>
            </a:pPr>
            <a:r>
              <a:rPr lang="en-US" sz="2100" dirty="0"/>
              <a:t>God has given us assurance of His care in His Word:</a:t>
            </a:r>
          </a:p>
          <a:p>
            <a:pPr marL="457200" lvl="1" indent="0">
              <a:buNone/>
            </a:pPr>
            <a:endParaRPr lang="en-US" sz="2100" dirty="0"/>
          </a:p>
          <a:p>
            <a:pPr lvl="1"/>
            <a:r>
              <a:rPr lang="en-US" sz="2100" dirty="0"/>
              <a:t>John 14:27 NKJV “Peace I leave with you, My peace I give to you; not as the world gives do I give to you. Let not your heart be troubled, neither let it be afraid.”</a:t>
            </a:r>
          </a:p>
          <a:p>
            <a:pPr lvl="1"/>
            <a:r>
              <a:rPr lang="en-US" sz="2100" dirty="0"/>
              <a:t>Jeremiah 33:6 NKJV “‘Behold, I will bring it health and healing; I will heal them and reveal to them the abundance of peace and truth.”</a:t>
            </a:r>
          </a:p>
          <a:p>
            <a:pPr lvl="1"/>
            <a:r>
              <a:rPr lang="en-US" sz="2100" dirty="0"/>
              <a:t>Psalm 29:11 NKJV “The LORD will give strength to His people; The LORD will bless His people with peace.”</a:t>
            </a:r>
          </a:p>
          <a:p>
            <a:pPr lvl="1"/>
            <a:r>
              <a:rPr lang="en-US" sz="2100" dirty="0"/>
              <a:t>Philippians 4:6,7 NKJV “Do not be anxious about anything, but in every situation, by prayer and petition, with thanksgiving, present your requests to God. And the peace of God, which transcends all understanding, will guard your hearts and your minds in Christ Jesus.”</a:t>
            </a:r>
          </a:p>
          <a:p>
            <a:endParaRPr sz="2400" dirty="0">
              <a:solidFill>
                <a:srgbClr val="000000"/>
              </a:solidFill>
            </a:endParaRPr>
          </a:p>
        </p:txBody>
      </p:sp>
    </p:spTree>
    <p:extLst>
      <p:ext uri="{BB962C8B-B14F-4D97-AF65-F5344CB8AC3E}">
        <p14:creationId xmlns:p14="http://schemas.microsoft.com/office/powerpoint/2010/main" val="2633753842"/>
      </p:ext>
    </p:extLst>
  </p:cSld>
  <p:clrMapOvr>
    <a:masterClrMapping/>
  </p:clrMapOvr>
  <mc:AlternateContent xmlns:mc="http://schemas.openxmlformats.org/markup-compatibility/2006" xmlns:p14="http://schemas.microsoft.com/office/powerpoint/2010/main">
    <mc:Choice Requires="p14">
      <p:transition spd="slow" p14:dur="2000" advTm="69253"/>
    </mc:Choice>
    <mc:Fallback xmlns="">
      <p:transition spd="slow" advTm="692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5|2.4|2.1|4.9|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1576</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Tips for Coping  During Times of Crisis</vt:lpstr>
      <vt:lpstr>Prepared by the General Conference of Seventh-day Adventists Ministerial Spouses Association</vt:lpstr>
      <vt:lpstr>Coping</vt:lpstr>
      <vt:lpstr>Coping</vt:lpstr>
      <vt:lpstr>What Situations Require Coping Mechanisms?</vt:lpstr>
      <vt:lpstr>Different Coping Strategies</vt:lpstr>
      <vt:lpstr>Avoidance  (Negative ways of dealing with issues)</vt:lpstr>
      <vt:lpstr>Action (Positive ways of dealing with issues)</vt:lpstr>
      <vt:lpstr>Where Can We Turn for Strength?</vt:lpstr>
      <vt:lpstr>Here are Some Tips to Thrive in Challenging Situations</vt:lpstr>
      <vt:lpstr>Tips to Thrive in Challenging Situations</vt:lpstr>
      <vt:lpstr>Tips to Thrive in Challenging Situations</vt:lpstr>
      <vt:lpstr>Tips to Thrive in Challenging Situations</vt:lpstr>
      <vt:lpstr>Pay Attention to Your Body and Emotions</vt:lpstr>
      <vt:lpstr>Above All Else…</vt:lpstr>
      <vt:lpstr>Resources for You</vt:lpstr>
      <vt:lpstr>Special Issue of The Journal </vt:lpstr>
      <vt:lpstr>Some Online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Coping  During Times of Crisis</dc:title>
  <dc:creator>Beth Thomas</dc:creator>
  <cp:lastModifiedBy>Shelly Lowe</cp:lastModifiedBy>
  <cp:revision>9</cp:revision>
  <dcterms:created xsi:type="dcterms:W3CDTF">2020-07-08T16:44:50Z</dcterms:created>
  <dcterms:modified xsi:type="dcterms:W3CDTF">2020-08-24T17:17:10Z</dcterms:modified>
</cp:coreProperties>
</file>