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15"/>
  </p:notesMasterIdLst>
  <p:sldIdLst>
    <p:sldId id="256" r:id="rId3"/>
    <p:sldId id="258" r:id="rId4"/>
    <p:sldId id="259" r:id="rId5"/>
    <p:sldId id="271" r:id="rId6"/>
    <p:sldId id="272" r:id="rId7"/>
    <p:sldId id="273" r:id="rId8"/>
    <p:sldId id="277" r:id="rId9"/>
    <p:sldId id="278" r:id="rId10"/>
    <p:sldId id="274" r:id="rId11"/>
    <p:sldId id="275" r:id="rId12"/>
    <p:sldId id="276" r:id="rId13"/>
    <p:sldId id="265" r:id="rId1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14" autoAdjust="0"/>
    <p:restoredTop sz="94660"/>
  </p:normalViewPr>
  <p:slideViewPr>
    <p:cSldViewPr>
      <p:cViewPr>
        <p:scale>
          <a:sx n="100" d="100"/>
          <a:sy n="100" d="100"/>
        </p:scale>
        <p:origin x="-4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11/6/2012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extLst>
      <p:ext uri="{BB962C8B-B14F-4D97-AF65-F5344CB8AC3E}">
        <p14:creationId xmlns:p14="http://schemas.microsoft.com/office/powerpoint/2010/main" val="303346605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11/6/2012 11:00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11/6/2012 11:00 PM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11/6/2012 11:00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11/6/2012 11:00 PM</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11/6/2012 11:00 PM</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11/6/2012 11:00 PM</a:t>
            </a:fld>
            <a:endParaRPr lang="en-US"/>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11/6/2012 11:00 PM</a:t>
            </a:fld>
            <a:endParaRPr lang="en-US"/>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11/6/2012 11:00 PM</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11/6/2012 11:00 PM</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11/6/2012 11:00 PM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11/6/2012 11:00 PM</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11/6/2012 11:00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362200" y="1752600"/>
            <a:ext cx="6477000" cy="4800600"/>
          </a:xfrm>
        </p:spPr>
        <p:txBody>
          <a:bodyPr>
            <a:normAutofit/>
          </a:bodyPr>
          <a:lstStyle/>
          <a:p>
            <a:r>
              <a:rPr lang="en-US" sz="3200" dirty="0" smtClean="0"/>
              <a:t>Theological Education and Ministerial Preparation</a:t>
            </a:r>
            <a:br>
              <a:rPr lang="en-US" sz="3200" dirty="0" smtClean="0"/>
            </a:br>
            <a:r>
              <a:rPr lang="en-US" sz="2000" cap="none" dirty="0">
                <a:solidFill>
                  <a:prstClr val="black">
                    <a:tint val="75000"/>
                  </a:prstClr>
                </a:solidFill>
                <a:latin typeface="Calibri"/>
              </a:rPr>
              <a:t>Willie Edward Hucks II</a:t>
            </a:r>
            <a:br>
              <a:rPr lang="en-US" sz="2000" cap="none" dirty="0">
                <a:solidFill>
                  <a:prstClr val="black">
                    <a:tint val="75000"/>
                  </a:prstClr>
                </a:solidFill>
                <a:latin typeface="Calibri"/>
              </a:rPr>
            </a:br>
            <a:r>
              <a:rPr lang="en-US" sz="2000" cap="none" dirty="0">
                <a:solidFill>
                  <a:prstClr val="black">
                    <a:tint val="75000"/>
                  </a:prstClr>
                </a:solidFill>
                <a:latin typeface="Calibri"/>
              </a:rPr>
              <a:t>Associate Ministerial Secretary </a:t>
            </a:r>
            <a:br>
              <a:rPr lang="en-US" sz="2000" cap="none" dirty="0">
                <a:solidFill>
                  <a:prstClr val="black">
                    <a:tint val="75000"/>
                  </a:prstClr>
                </a:solidFill>
                <a:latin typeface="Calibri"/>
              </a:rPr>
            </a:br>
            <a:r>
              <a:rPr lang="en-US" sz="2000" cap="none" dirty="0">
                <a:solidFill>
                  <a:prstClr val="black">
                    <a:tint val="75000"/>
                  </a:prstClr>
                </a:solidFill>
                <a:latin typeface="Calibri"/>
              </a:rPr>
              <a:t>General Conference of Seventh-day Adventists</a:t>
            </a:r>
            <a:r>
              <a:rPr lang="en-US" sz="3600" dirty="0" smtClean="0"/>
              <a:t/>
            </a:r>
            <a:br>
              <a:rPr lang="en-US" sz="3600" dirty="0" smtClean="0"/>
            </a:br>
            <a:endParaRPr lang="en-US" dirty="0"/>
          </a:p>
        </p:txBody>
      </p:sp>
      <p:sp>
        <p:nvSpPr>
          <p:cNvPr id="3" name="Rectangle 2"/>
          <p:cNvSpPr>
            <a:spLocks noGrp="1"/>
          </p:cNvSpPr>
          <p:nvPr>
            <p:ph type="subTitle" idx="1"/>
          </p:nvPr>
        </p:nvSpPr>
        <p:spPr/>
        <p:txBody>
          <a:bodyPr>
            <a:normAutofit fontScale="77500" lnSpcReduction="20000"/>
          </a:bodyPr>
          <a:lstStyle/>
          <a:p>
            <a:endParaRPr lang="en-US" dirty="0" smtClean="0"/>
          </a:p>
          <a:p>
            <a:r>
              <a:rPr lang="en-US" dirty="0" smtClean="0"/>
              <a:t>General Conference of Seventh-day Adventists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Ellen G. White Counsel (continued)</a:t>
            </a:r>
            <a:endParaRPr lang="en-US" dirty="0"/>
          </a:p>
        </p:txBody>
      </p:sp>
      <p:sp>
        <p:nvSpPr>
          <p:cNvPr id="9" name="Content Placeholder 8"/>
          <p:cNvSpPr>
            <a:spLocks noGrp="1"/>
          </p:cNvSpPr>
          <p:nvPr>
            <p:ph sz="quarter" idx="1"/>
          </p:nvPr>
        </p:nvSpPr>
        <p:spPr/>
        <p:txBody>
          <a:bodyPr/>
          <a:lstStyle/>
          <a:p>
            <a:r>
              <a:rPr lang="en-US" dirty="0"/>
              <a:t>“…Kindly and affectionately these older workers are to help the younger ones to prepare for the work to which the Lord may call them. And the young…in training should respect the counsel of their instructors, honoring their devotion, and remembering that their years of labor have given them wisdom.” (</a:t>
            </a:r>
            <a:r>
              <a:rPr lang="en-US" i="1" dirty="0"/>
              <a:t>Gospel Workers</a:t>
            </a:r>
            <a:r>
              <a:rPr lang="en-US" dirty="0"/>
              <a:t>, 101)</a:t>
            </a:r>
          </a:p>
          <a:p>
            <a:endParaRPr lang="en-US" dirty="0"/>
          </a:p>
        </p:txBody>
      </p:sp>
    </p:spTree>
    <p:extLst>
      <p:ext uri="{BB962C8B-B14F-4D97-AF65-F5344CB8AC3E}">
        <p14:creationId xmlns:p14="http://schemas.microsoft.com/office/powerpoint/2010/main" val="3804385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7200" y="1752600"/>
            <a:ext cx="4724400" cy="3524250"/>
          </a:xfrm>
          <a:prstGeom prst="rect">
            <a:avLst/>
          </a:prstGeom>
        </p:spPr>
      </p:pic>
      <p:sp>
        <p:nvSpPr>
          <p:cNvPr id="2" name="Title 1"/>
          <p:cNvSpPr>
            <a:spLocks noGrp="1"/>
          </p:cNvSpPr>
          <p:nvPr>
            <p:ph type="title"/>
          </p:nvPr>
        </p:nvSpPr>
        <p:spPr/>
        <p:txBody>
          <a:bodyPr/>
          <a:lstStyle/>
          <a:p>
            <a:r>
              <a:rPr lang="en-US" dirty="0" smtClean="0"/>
              <a:t>Looking Ahead to Ordination</a:t>
            </a:r>
            <a:endParaRPr lang="en-US" dirty="0"/>
          </a:p>
        </p:txBody>
      </p:sp>
      <p:sp>
        <p:nvSpPr>
          <p:cNvPr id="4" name="Content Placeholder 3"/>
          <p:cNvSpPr>
            <a:spLocks noGrp="1"/>
          </p:cNvSpPr>
          <p:nvPr>
            <p:ph sz="quarter" idx="1"/>
          </p:nvPr>
        </p:nvSpPr>
        <p:spPr>
          <a:xfrm>
            <a:off x="228600" y="1676400"/>
            <a:ext cx="3886200" cy="4648200"/>
          </a:xfrm>
        </p:spPr>
        <p:txBody>
          <a:bodyPr>
            <a:normAutofit fontScale="77500" lnSpcReduction="20000"/>
          </a:bodyPr>
          <a:lstStyle/>
          <a:p>
            <a:r>
              <a:rPr lang="en-US" dirty="0"/>
              <a:t>Conference leaders are responsible for adequately preparing candidates for ordination within this 10-year timeframe.</a:t>
            </a:r>
          </a:p>
          <a:p>
            <a:r>
              <a:rPr lang="en-US" dirty="0"/>
              <a:t>Ordination is the church’s recognition of God’s call to ministry upon the life of the pastor. It is not a reward for a lifetime of service.</a:t>
            </a:r>
          </a:p>
          <a:p>
            <a:r>
              <a:rPr lang="en-US" dirty="0"/>
              <a:t>If a candidate is not ready for ordination within this 10-year timeframe, that pastor should be counseled to  seek another line of work.</a:t>
            </a:r>
          </a:p>
          <a:p>
            <a:endParaRPr lang="en-US" dirty="0"/>
          </a:p>
        </p:txBody>
      </p:sp>
    </p:spTree>
    <p:extLst>
      <p:ext uri="{BB962C8B-B14F-4D97-AF65-F5344CB8AC3E}">
        <p14:creationId xmlns:p14="http://schemas.microsoft.com/office/powerpoint/2010/main" val="1529294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Counsel</a:t>
            </a:r>
            <a:endParaRPr lang="en-US" dirty="0"/>
          </a:p>
        </p:txBody>
      </p:sp>
      <p:sp>
        <p:nvSpPr>
          <p:cNvPr id="3" name="Content Placeholder 2"/>
          <p:cNvSpPr>
            <a:spLocks noGrp="1"/>
          </p:cNvSpPr>
          <p:nvPr>
            <p:ph sz="quarter" idx="1"/>
          </p:nvPr>
        </p:nvSpPr>
        <p:spPr/>
        <p:txBody>
          <a:bodyPr/>
          <a:lstStyle/>
          <a:p>
            <a:r>
              <a:rPr lang="en-US" dirty="0"/>
              <a:t>The ministerial secretary should clearly explain to </a:t>
            </a:r>
            <a:r>
              <a:rPr lang="en-US" smtClean="0"/>
              <a:t>unordained</a:t>
            </a:r>
            <a:r>
              <a:rPr lang="en-US" dirty="0" smtClean="0"/>
              <a:t> </a:t>
            </a:r>
            <a:r>
              <a:rPr lang="en-US" dirty="0"/>
              <a:t>workers the process leading to ordination. Interns should receive updates annually.</a:t>
            </a:r>
          </a:p>
          <a:p>
            <a:r>
              <a:rPr lang="en-US" dirty="0"/>
              <a:t>Marriage is not a requirement for ordination.</a:t>
            </a:r>
          </a:p>
          <a:p>
            <a:r>
              <a:rPr lang="en-US" dirty="0"/>
              <a:t>An appropriate ordination service is outlined in the </a:t>
            </a:r>
            <a:r>
              <a:rPr lang="en-US" i="1" dirty="0"/>
              <a:t>Minister’s Handbook</a:t>
            </a:r>
            <a:r>
              <a:rPr lang="en-US"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1981200"/>
            <a:ext cx="5648325" cy="4064039"/>
          </a:xfrm>
          <a:prstGeom prst="rect">
            <a:avLst/>
          </a:prstGeom>
        </p:spPr>
      </p:pic>
      <p:sp>
        <p:nvSpPr>
          <p:cNvPr id="2" name="Rectangle 1"/>
          <p:cNvSpPr>
            <a:spLocks noGrp="1"/>
          </p:cNvSpPr>
          <p:nvPr>
            <p:ph type="title"/>
          </p:nvPr>
        </p:nvSpPr>
        <p:spPr/>
        <p:txBody>
          <a:bodyPr/>
          <a:lstStyle/>
          <a:p>
            <a:r>
              <a:rPr lang="en-US" dirty="0" smtClean="0"/>
              <a:t>Thorough Preparation Necessary</a:t>
            </a:r>
            <a:endParaRPr lang="en-US" dirty="0"/>
          </a:p>
        </p:txBody>
      </p:sp>
      <p:sp>
        <p:nvSpPr>
          <p:cNvPr id="3" name="Rectangle 2"/>
          <p:cNvSpPr>
            <a:spLocks noGrp="1"/>
          </p:cNvSpPr>
          <p:nvPr>
            <p:ph sz="quarter" idx="1"/>
          </p:nvPr>
        </p:nvSpPr>
        <p:spPr>
          <a:xfrm>
            <a:off x="228600" y="1962150"/>
            <a:ext cx="3276600" cy="4419600"/>
          </a:xfrm>
        </p:spPr>
        <p:txBody>
          <a:bodyPr>
            <a:normAutofit/>
          </a:bodyPr>
          <a:lstStyle/>
          <a:p>
            <a:r>
              <a:rPr lang="en-US" dirty="0" smtClean="0"/>
              <a:t>Thorough preparation of candidates for ministry is an essential task for guaranteeing the unity of the church’s message and mission.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Role of Ministerial Secretary</a:t>
            </a:r>
            <a:endParaRPr lang="en-US" dirty="0"/>
          </a:p>
        </p:txBody>
      </p:sp>
      <p:sp>
        <p:nvSpPr>
          <p:cNvPr id="3" name="Rectangle 2"/>
          <p:cNvSpPr>
            <a:spLocks noGrp="1"/>
          </p:cNvSpPr>
          <p:nvPr>
            <p:ph sz="quarter" idx="1"/>
          </p:nvPr>
        </p:nvSpPr>
        <p:spPr/>
        <p:txBody>
          <a:bodyPr/>
          <a:lstStyle/>
          <a:p>
            <a:r>
              <a:rPr lang="en-US" dirty="0"/>
              <a:t>While universities and seminaries develop curricula for their theology and ministerial students, the ministerial secretary should remain aware of and contribute to what transpires in ministerial preparation and theological education.</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275" y="3886199"/>
            <a:ext cx="6553200" cy="245187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p:txBody>
          <a:bodyPr>
            <a:noAutofit/>
          </a:bodyPr>
          <a:lstStyle/>
          <a:p>
            <a:r>
              <a:rPr lang="en-US" sz="3600" dirty="0" smtClean="0"/>
              <a:t>Ongoing spiritual growth mentoring</a:t>
            </a:r>
          </a:p>
          <a:p>
            <a:r>
              <a:rPr lang="en-US" sz="3600" dirty="0" smtClean="0"/>
              <a:t>Curriculum development</a:t>
            </a:r>
          </a:p>
          <a:p>
            <a:r>
              <a:rPr lang="en-US" sz="3600" dirty="0" smtClean="0"/>
              <a:t>Recruitment</a:t>
            </a:r>
          </a:p>
          <a:p>
            <a:r>
              <a:rPr lang="en-US" sz="3600" dirty="0" smtClean="0"/>
              <a:t>Placement</a:t>
            </a:r>
            <a:endParaRPr lang="en-US" sz="3600" dirty="0"/>
          </a:p>
        </p:txBody>
      </p:sp>
      <p:sp>
        <p:nvSpPr>
          <p:cNvPr id="2" name="Title 1"/>
          <p:cNvSpPr>
            <a:spLocks noGrp="1"/>
          </p:cNvSpPr>
          <p:nvPr>
            <p:ph type="title"/>
          </p:nvPr>
        </p:nvSpPr>
        <p:spPr>
          <a:xfrm>
            <a:off x="1371600" y="1981200"/>
            <a:ext cx="7620000" cy="762000"/>
          </a:xfrm>
        </p:spPr>
        <p:txBody>
          <a:bodyPr>
            <a:normAutofit fontScale="90000"/>
          </a:bodyPr>
          <a:lstStyle/>
          <a:p>
            <a:r>
              <a:rPr lang="en-US" sz="3600" b="1" dirty="0"/>
              <a:t>Areas In Which the Ministerial Secretary Should </a:t>
            </a:r>
            <a:r>
              <a:rPr lang="en-US" sz="3600" b="1" dirty="0" smtClean="0"/>
              <a:t>Contribute</a:t>
            </a:r>
            <a:r>
              <a:rPr lang="en-US" dirty="0"/>
              <a:t/>
            </a:r>
            <a:br>
              <a:rPr lang="en-US" dirty="0"/>
            </a:br>
            <a:endParaRPr lang="en-US" dirty="0"/>
          </a:p>
        </p:txBody>
      </p:sp>
    </p:spTree>
    <p:extLst>
      <p:ext uri="{BB962C8B-B14F-4D97-AF65-F5344CB8AC3E}">
        <p14:creationId xmlns:p14="http://schemas.microsoft.com/office/powerpoint/2010/main" val="2795168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Ministerial Training Process</a:t>
            </a:r>
          </a:p>
        </p:txBody>
      </p:sp>
      <p:sp>
        <p:nvSpPr>
          <p:cNvPr id="3" name="Content Placeholder 2"/>
          <p:cNvSpPr>
            <a:spLocks noGrp="1"/>
          </p:cNvSpPr>
          <p:nvPr>
            <p:ph sz="quarter" idx="1"/>
          </p:nvPr>
        </p:nvSpPr>
        <p:spPr/>
        <p:txBody>
          <a:bodyPr/>
          <a:lstStyle/>
          <a:p>
            <a:r>
              <a:rPr lang="en-US" dirty="0"/>
              <a:t>3-4 years undergraduate degree in theology or religion</a:t>
            </a:r>
          </a:p>
          <a:p>
            <a:r>
              <a:rPr lang="en-US" dirty="0"/>
              <a:t>1-2 years of a field-based internship under the direction of an intern supervisor-trainer</a:t>
            </a:r>
          </a:p>
          <a:p>
            <a:r>
              <a:rPr lang="en-US" dirty="0"/>
              <a:t>2-3 years seminary degree</a:t>
            </a:r>
          </a:p>
          <a:p>
            <a:r>
              <a:rPr lang="en-US" dirty="0"/>
              <a:t>3-4 years of field assignments in preparation for ordination</a:t>
            </a:r>
          </a:p>
          <a:p>
            <a:endParaRPr lang="en-US" dirty="0"/>
          </a:p>
        </p:txBody>
      </p:sp>
    </p:spTree>
    <p:extLst>
      <p:ext uri="{BB962C8B-B14F-4D97-AF65-F5344CB8AC3E}">
        <p14:creationId xmlns:p14="http://schemas.microsoft.com/office/powerpoint/2010/main" val="1269182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Field Assignment Leading to Ordination</a:t>
            </a:r>
            <a:endParaRPr lang="en-US" dirty="0"/>
          </a:p>
        </p:txBody>
      </p:sp>
      <p:sp>
        <p:nvSpPr>
          <p:cNvPr id="3" name="Content Placeholder 2"/>
          <p:cNvSpPr>
            <a:spLocks noGrp="1"/>
          </p:cNvSpPr>
          <p:nvPr>
            <p:ph sz="quarter" idx="1"/>
          </p:nvPr>
        </p:nvSpPr>
        <p:spPr/>
        <p:txBody>
          <a:bodyPr/>
          <a:lstStyle/>
          <a:p>
            <a:r>
              <a:rPr lang="en-US" dirty="0"/>
              <a:t>Provides young ministers opportunities for on-the-job development that exceed the internship that transpired during university studies – development that cannot take place in the classroom.</a:t>
            </a:r>
          </a:p>
          <a:p>
            <a:endParaRPr lang="en-US" dirty="0"/>
          </a:p>
        </p:txBody>
      </p:sp>
      <p:sp>
        <p:nvSpPr>
          <p:cNvPr id="4" name="Content Placeholder 3"/>
          <p:cNvSpPr>
            <a:spLocks noGrp="1"/>
          </p:cNvSpPr>
          <p:nvPr>
            <p:ph sz="quarter" idx="2"/>
          </p:nvPr>
        </p:nvSpPr>
        <p:spPr/>
        <p:txBody>
          <a:bodyPr/>
          <a:lstStyle/>
          <a:p>
            <a:r>
              <a:rPr lang="en-US" dirty="0"/>
              <a:t>Ideally 1-2 years between university and seminary studies better prepares the young pastor to see the value of further study. He can better apply classroom learning to real-life situations.</a:t>
            </a:r>
          </a:p>
          <a:p>
            <a:endParaRPr lang="en-US" dirty="0"/>
          </a:p>
        </p:txBody>
      </p:sp>
    </p:spTree>
    <p:extLst>
      <p:ext uri="{BB962C8B-B14F-4D97-AF65-F5344CB8AC3E}">
        <p14:creationId xmlns:p14="http://schemas.microsoft.com/office/powerpoint/2010/main" val="3901683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 Supervisor Trainers Needed</a:t>
            </a:r>
            <a:endParaRPr lang="en-US" dirty="0"/>
          </a:p>
        </p:txBody>
      </p:sp>
      <p:sp>
        <p:nvSpPr>
          <p:cNvPr id="3" name="Content Placeholder 2"/>
          <p:cNvSpPr>
            <a:spLocks noGrp="1"/>
          </p:cNvSpPr>
          <p:nvPr>
            <p:ph sz="quarter" idx="1"/>
          </p:nvPr>
        </p:nvSpPr>
        <p:spPr>
          <a:xfrm>
            <a:off x="1085850" y="1762125"/>
            <a:ext cx="7219950" cy="2047875"/>
          </a:xfrm>
        </p:spPr>
        <p:txBody>
          <a:bodyPr/>
          <a:lstStyle/>
          <a:p>
            <a:r>
              <a:rPr lang="en-US" dirty="0" smtClean="0"/>
              <a:t>Such Trainers should possess necessary skills to pass along their spiritual, evangelistic, nurturing, and administrative proficiencies. </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3281710"/>
            <a:ext cx="6248400" cy="2966690"/>
          </a:xfrm>
          <a:prstGeom prst="rect">
            <a:avLst/>
          </a:prstGeom>
        </p:spPr>
      </p:pic>
    </p:spTree>
    <p:extLst>
      <p:ext uri="{BB962C8B-B14F-4D97-AF65-F5344CB8AC3E}">
        <p14:creationId xmlns:p14="http://schemas.microsoft.com/office/powerpoint/2010/main" val="18352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Cautions</a:t>
            </a:r>
            <a:endParaRPr lang="en-US" dirty="0"/>
          </a:p>
        </p:txBody>
      </p:sp>
      <p:sp>
        <p:nvSpPr>
          <p:cNvPr id="3" name="Content Placeholder 2"/>
          <p:cNvSpPr>
            <a:spLocks noGrp="1"/>
          </p:cNvSpPr>
          <p:nvPr>
            <p:ph sz="quarter" idx="1"/>
          </p:nvPr>
        </p:nvSpPr>
        <p:spPr>
          <a:xfrm>
            <a:off x="457200" y="1600200"/>
            <a:ext cx="6096000" cy="5105400"/>
          </a:xfrm>
        </p:spPr>
        <p:txBody>
          <a:bodyPr>
            <a:normAutofit/>
          </a:bodyPr>
          <a:lstStyle/>
          <a:p>
            <a:r>
              <a:rPr lang="en-US" dirty="0" smtClean="0"/>
              <a:t>Pastors of large churches are not necessarily the best candidates for supervising, training, or mentoring young pastors.</a:t>
            </a:r>
          </a:p>
          <a:p>
            <a:r>
              <a:rPr lang="en-US" dirty="0"/>
              <a:t>Young pastors should not be assigned to a given church simply because an associate pastor is needed. Doing so defeats the purpose for placing a trainee in such a setting.</a:t>
            </a:r>
          </a:p>
          <a:p>
            <a:endParaRPr lang="en-US" dirty="0" smtClean="0"/>
          </a:p>
          <a:p>
            <a:endParaRPr lang="en-US" dirty="0"/>
          </a:p>
        </p:txBody>
      </p:sp>
    </p:spTree>
    <p:extLst>
      <p:ext uri="{BB962C8B-B14F-4D97-AF65-F5344CB8AC3E}">
        <p14:creationId xmlns:p14="http://schemas.microsoft.com/office/powerpoint/2010/main" val="526726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04800" y="1752600"/>
            <a:ext cx="1905000" cy="4495800"/>
          </a:xfrm>
        </p:spPr>
        <p:txBody>
          <a:bodyPr>
            <a:normAutofit fontScale="92500" lnSpcReduction="20000"/>
          </a:bodyPr>
          <a:lstStyle/>
          <a:p>
            <a:r>
              <a:rPr lang="en-US" dirty="0"/>
              <a:t>“In gaining a preparation for the ministry…[the young]…should be associated with older ministers. Those who have gained an experience in active service are to take young, inexperienced workers with them into the harvest field, teaching them how to labor successfully for the conversion of souls….</a:t>
            </a:r>
          </a:p>
          <a:p>
            <a:endParaRPr lang="en-US" dirty="0"/>
          </a:p>
        </p:txBody>
      </p:sp>
      <p:sp>
        <p:nvSpPr>
          <p:cNvPr id="2" name="Title 1"/>
          <p:cNvSpPr>
            <a:spLocks noGrp="1"/>
          </p:cNvSpPr>
          <p:nvPr>
            <p:ph type="title"/>
          </p:nvPr>
        </p:nvSpPr>
        <p:spPr/>
        <p:txBody>
          <a:bodyPr/>
          <a:lstStyle/>
          <a:p>
            <a:r>
              <a:rPr lang="en-US" dirty="0" smtClean="0"/>
              <a:t>Ellen G. White Counsel </a:t>
            </a:r>
            <a:endParaRPr lang="en-US" dirty="0"/>
          </a:p>
        </p:txBody>
      </p:sp>
      <p:pic>
        <p:nvPicPr>
          <p:cNvPr id="5" name="Content Placeholder 4"/>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667000" y="2057400"/>
            <a:ext cx="5742021" cy="3657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9954524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EdStudPres">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9000B0E-F247-42DE-B4C8-953FA55828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EdStudPres</Template>
  <TotalTime>0</TotalTime>
  <Words>507</Words>
  <Application>Microsoft Office PowerPoint</Application>
  <PresentationFormat>On-screen Show (4:3)</PresentationFormat>
  <Paragraphs>41</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EdStudPres</vt:lpstr>
      <vt:lpstr>Theological Education and Ministerial Preparation Willie Edward Hucks II Associate Ministerial Secretary  General Conference of Seventh-day Adventists </vt:lpstr>
      <vt:lpstr>Thorough Preparation Necessary</vt:lpstr>
      <vt:lpstr>Role of Ministerial Secretary</vt:lpstr>
      <vt:lpstr>Areas In Which the Ministerial Secretary Should Contribute </vt:lpstr>
      <vt:lpstr>Ministerial Training Process</vt:lpstr>
      <vt:lpstr>Field Assignment Leading to Ordination</vt:lpstr>
      <vt:lpstr>Intern Supervisor Trainers Needed</vt:lpstr>
      <vt:lpstr>Cautions</vt:lpstr>
      <vt:lpstr>Ellen G. White Counsel </vt:lpstr>
      <vt:lpstr>Ellen G. White Counsel (continued)</vt:lpstr>
      <vt:lpstr>Looking Ahead to Ordination</vt:lpstr>
      <vt:lpstr>Final Counsel</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2012-06-28T20:12:27Z</dcterms:created>
  <dcterms:modified xsi:type="dcterms:W3CDTF">2012-11-07T04:02:54Z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TC101671259990</vt:lpwstr>
  </property>
</Properties>
</file>